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8" r:id="rId5"/>
    <p:sldId id="267" r:id="rId6"/>
    <p:sldId id="265" r:id="rId7"/>
    <p:sldId id="266" r:id="rId8"/>
    <p:sldId id="259" r:id="rId9"/>
    <p:sldId id="268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1210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4FB-250D-487F-8629-E61792321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8051-6B94-4885-B016-5FE4A437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9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4FB-250D-487F-8629-E61792321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8051-6B94-4885-B016-5FE4A437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4FB-250D-487F-8629-E61792321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8051-6B94-4885-B016-5FE4A437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2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4FB-250D-487F-8629-E61792321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8051-6B94-4885-B016-5FE4A437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2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4FB-250D-487F-8629-E61792321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8051-6B94-4885-B016-5FE4A437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3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4FB-250D-487F-8629-E61792321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8051-6B94-4885-B016-5FE4A437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4FB-250D-487F-8629-E61792321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8051-6B94-4885-B016-5FE4A437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3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4FB-250D-487F-8629-E61792321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8051-6B94-4885-B016-5FE4A437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5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4FB-250D-487F-8629-E61792321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8051-6B94-4885-B016-5FE4A437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6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4FB-250D-487F-8629-E61792321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8051-6B94-4885-B016-5FE4A437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1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4FB-250D-487F-8629-E61792321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8051-6B94-4885-B016-5FE4A437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1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954FB-250D-487F-8629-E61792321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48051-6B94-4885-B016-5FE4A437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0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ciklopedija.hr/clanak/kalende" TargetMode="External"/><Relationship Id="rId3" Type="http://schemas.openxmlformats.org/officeDocument/2006/relationships/hyperlink" Target="https://www.academia.edu/12713277/Festivali_i_svetkovine_u_anti%C4%8Dkom_Rimu" TargetMode="External"/><Relationship Id="rId7" Type="http://schemas.openxmlformats.org/officeDocument/2006/relationships/hyperlink" Target="https://povijest.hr/drustvo/kultura/zasto-slavimo-pocetak-nove-godine-bas-1-sijecnja/" TargetMode="External"/><Relationship Id="rId2" Type="http://schemas.openxmlformats.org/officeDocument/2006/relationships/hyperlink" Target="https://blog.migk.hr/2023/12/12/saturnalij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ecernji.hr/vijesti/zimski-solsticij-dan-kada-su-bogovi-umirali-i-ponovno-se-radjali-231447" TargetMode="External"/><Relationship Id="rId11" Type="http://schemas.openxmlformats.org/officeDocument/2006/relationships/hyperlink" Target="https://www.vecernji.hr/vijesti/kako-smo-poceli-slaviti-bozic-1290852" TargetMode="External"/><Relationship Id="rId5" Type="http://schemas.openxmlformats.org/officeDocument/2006/relationships/hyperlink" Target="https://edutorij-admin-api.carnet.hr/storage/extracted/1872822/ostatci-antickih-vjerovanja-u-danasnjemu-svijetu.html" TargetMode="External"/><Relationship Id="rId10" Type="http://schemas.openxmlformats.org/officeDocument/2006/relationships/hyperlink" Target="http://olivier.jeulin.free.fr/lettres/latin/calendarium/menses/december.htm" TargetMode="External"/><Relationship Id="rId4" Type="http://schemas.openxmlformats.org/officeDocument/2006/relationships/hyperlink" Target="https://www.webcal.guru/hr-HR/popis_doga%C4%91aja/holidays_roman_festivals" TargetMode="External"/><Relationship Id="rId9" Type="http://schemas.openxmlformats.org/officeDocument/2006/relationships/hyperlink" Target="http://olivier.jeulin.free.fr/lettres/latin/calendarium/menses/januarius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hhlPRkgI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1643" y="1777271"/>
            <a:ext cx="9144000" cy="2387600"/>
          </a:xfrm>
        </p:spPr>
        <p:txBody>
          <a:bodyPr anchor="ctr">
            <a:normAutofit/>
          </a:bodyPr>
          <a:lstStyle/>
          <a:p>
            <a:r>
              <a:rPr lang="hr-HR" sz="80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RIMSKI BLAGDANI</a:t>
            </a:r>
            <a:endParaRPr lang="en-US" sz="80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497" y="6234026"/>
            <a:ext cx="9724767" cy="980217"/>
          </a:xfrm>
          <a:effectLst>
            <a:outerShdw blurRad="50800" dist="50800" dir="5400000" algn="ctr" rotWithShape="0">
              <a:srgbClr val="000000"/>
            </a:outerShdw>
            <a:reflection endPos="65000" dist="50800" dir="5400000" sy="-100000" algn="bl" rotWithShape="0"/>
          </a:effectLst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PREZENTACIJU IZRADILE: MARIJA DELIĆ I LAURA KOVAČEVIĆ, 2.E</a:t>
            </a:r>
            <a:endParaRPr lang="en-US" sz="2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7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askerville Old Face" panose="02020602080505020303" pitchFamily="18" charset="0"/>
              </a:rPr>
              <a:t>IZVORI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087" y="1536258"/>
            <a:ext cx="10920713" cy="5200208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https://blog.migk.hr/2023/12/12/saturnalije/</a:t>
            </a:r>
            <a:endParaRPr lang="hr-HR" sz="2000" dirty="0" smtClean="0"/>
          </a:p>
          <a:p>
            <a:r>
              <a:rPr lang="hr-HR" sz="2000" dirty="0" smtClean="0">
                <a:hlinkClick r:id="rId3"/>
              </a:rPr>
              <a:t>https://www.academia.edu/12713277/Festivali_i_svetkovine_u_anti%C4%8Dkom_Rimu</a:t>
            </a:r>
            <a:endParaRPr lang="hr-HR" sz="2000" dirty="0" smtClean="0"/>
          </a:p>
          <a:p>
            <a:r>
              <a:rPr lang="hr-HR" sz="2000" dirty="0" smtClean="0">
                <a:hlinkClick r:id="rId4"/>
              </a:rPr>
              <a:t>https://www.webcal.guru/hr-HR/popis_doga%C4%91aja/holidays_roman_festivals</a:t>
            </a:r>
            <a:endParaRPr lang="hr-HR" sz="2000" dirty="0" smtClean="0"/>
          </a:p>
          <a:p>
            <a:r>
              <a:rPr lang="hr-HR" sz="2000" dirty="0" smtClean="0">
                <a:hlinkClick r:id="rId5"/>
              </a:rPr>
              <a:t>https://edutorij-admin-api.carnet.hr/storage/extracted/1872822/ostatci-antickih-vjerovanja-u-danasnjemu-svijetu.html</a:t>
            </a:r>
            <a:endParaRPr lang="hr-HR" sz="2000" dirty="0" smtClean="0"/>
          </a:p>
          <a:p>
            <a:r>
              <a:rPr lang="hr-HR" sz="2000" dirty="0" smtClean="0">
                <a:hlinkClick r:id="rId6"/>
              </a:rPr>
              <a:t>https://www.vecernji.hr/vijesti/zimski-solsticij-dan-kada-su-bogovi-umirali-i-ponovno-se-radjali-231447</a:t>
            </a:r>
            <a:endParaRPr lang="hr-HR" sz="2000" dirty="0" smtClean="0"/>
          </a:p>
          <a:p>
            <a:r>
              <a:rPr lang="hr-HR" sz="2000" dirty="0" smtClean="0">
                <a:hlinkClick r:id="rId7"/>
              </a:rPr>
              <a:t>https://povijest.hr/drustvo/kultura/zasto-slavimo-pocetak-nove-godine-bas-1-sijecnja/</a:t>
            </a:r>
            <a:endParaRPr lang="hr-HR" sz="2000" dirty="0" smtClean="0"/>
          </a:p>
          <a:p>
            <a:r>
              <a:rPr lang="hr-HR" sz="2000" dirty="0">
                <a:hlinkClick r:id="rId8"/>
              </a:rPr>
              <a:t>https://</a:t>
            </a:r>
            <a:r>
              <a:rPr lang="hr-HR" sz="2000" dirty="0" smtClean="0">
                <a:hlinkClick r:id="rId8"/>
              </a:rPr>
              <a:t>www.enciklopedija.hr/clanak/kalende</a:t>
            </a:r>
            <a:endParaRPr lang="hr-HR" sz="2000" dirty="0" smtClean="0"/>
          </a:p>
          <a:p>
            <a:r>
              <a:rPr lang="hr-HR" sz="2000" dirty="0">
                <a:hlinkClick r:id="rId9"/>
              </a:rPr>
              <a:t>http://</a:t>
            </a:r>
            <a:r>
              <a:rPr lang="hr-HR" sz="2000" dirty="0" smtClean="0">
                <a:hlinkClick r:id="rId9"/>
              </a:rPr>
              <a:t>olivier.jeulin.free.fr/lettres/latin/calendarium/menses/januarius.htm</a:t>
            </a:r>
            <a:endParaRPr lang="hr-HR" sz="2000" dirty="0" smtClean="0"/>
          </a:p>
          <a:p>
            <a:r>
              <a:rPr lang="hr-HR" sz="2000" dirty="0">
                <a:hlinkClick r:id="rId10"/>
              </a:rPr>
              <a:t>http://</a:t>
            </a:r>
            <a:r>
              <a:rPr lang="hr-HR" sz="2000" dirty="0" smtClean="0">
                <a:hlinkClick r:id="rId10"/>
              </a:rPr>
              <a:t>olivier.jeulin.free.fr/lettres/latin/calendarium/menses/december.htm</a:t>
            </a:r>
            <a:endParaRPr lang="hr-HR" sz="2000" dirty="0" smtClean="0"/>
          </a:p>
          <a:p>
            <a:r>
              <a:rPr lang="hr-HR" sz="2000" dirty="0">
                <a:hlinkClick r:id="rId11"/>
              </a:rPr>
              <a:t>https://</a:t>
            </a:r>
            <a:r>
              <a:rPr lang="hr-HR" sz="2000" dirty="0" smtClean="0">
                <a:hlinkClick r:id="rId11"/>
              </a:rPr>
              <a:t>www.vecernji.hr/vijesti/kako-smo-poceli-slaviti-bozic-1290852</a:t>
            </a:r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dirty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03846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8417"/>
            <a:ext cx="9144000" cy="2387600"/>
          </a:xfrm>
          <a:effectLst>
            <a:reflection stA="0" endPos="65000" dist="50800" dir="5400000" sy="-100000" algn="bl" rotWithShape="0"/>
          </a:effectLst>
        </p:spPr>
        <p:txBody>
          <a:bodyPr>
            <a:normAutofit/>
          </a:bodyPr>
          <a:lstStyle/>
          <a:p>
            <a:r>
              <a:rPr lang="hr-HR" sz="80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HVALA NA POZORNOSTI!</a:t>
            </a:r>
            <a:endParaRPr lang="en-US" sz="80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5177" y="4066017"/>
            <a:ext cx="513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www.youtube.com/watch?v=YFhhlPRkgIM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0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askerville Old Face" panose="02020602080505020303" pitchFamily="18" charset="0"/>
              </a:rPr>
              <a:t>SATURNALIJE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6648"/>
            <a:ext cx="5794094" cy="4351338"/>
          </a:xfrm>
        </p:spPr>
        <p:txBody>
          <a:bodyPr>
            <a:normAutofit/>
          </a:bodyPr>
          <a:lstStyle/>
          <a:p>
            <a:r>
              <a:rPr lang="hr-HR" smtClean="0">
                <a:latin typeface="Baskerville Old Face" panose="02020602080505020303" pitchFamily="18" charset="0"/>
              </a:rPr>
              <a:t>17.12. </a:t>
            </a:r>
            <a:r>
              <a:rPr lang="hr-HR" dirty="0" smtClean="0">
                <a:latin typeface="Baskerville Old Face" panose="02020602080505020303" pitchFamily="18" charset="0"/>
              </a:rPr>
              <a:t>– 23.12.</a:t>
            </a:r>
          </a:p>
          <a:p>
            <a:pPr marL="0" indent="0">
              <a:buNone/>
            </a:pPr>
            <a:endParaRPr lang="hr-HR" dirty="0" smtClean="0">
              <a:latin typeface="Baskerville Old Face" panose="02020602080505020303" pitchFamily="18" charset="0"/>
            </a:endParaRPr>
          </a:p>
          <a:p>
            <a:r>
              <a:rPr lang="hr-HR" dirty="0">
                <a:latin typeface="Baskerville Old Face" panose="02020602080505020303" pitchFamily="18" charset="0"/>
              </a:rPr>
              <a:t>u</a:t>
            </a:r>
            <a:r>
              <a:rPr lang="hr-HR" dirty="0" smtClean="0">
                <a:latin typeface="Baskerville Old Face" panose="02020602080505020303" pitchFamily="18" charset="0"/>
              </a:rPr>
              <a:t> čast </a:t>
            </a:r>
            <a:r>
              <a:rPr lang="hr-HR" dirty="0">
                <a:latin typeface="Baskerville Old Face" panose="02020602080505020303" pitchFamily="18" charset="0"/>
              </a:rPr>
              <a:t>boga Saturna (</a:t>
            </a:r>
            <a:r>
              <a:rPr lang="hr-HR" dirty="0" smtClean="0">
                <a:latin typeface="Baskerville Old Face" panose="02020602080505020303" pitchFamily="18" charset="0"/>
              </a:rPr>
              <a:t>bog zemljoradnje</a:t>
            </a:r>
            <a:r>
              <a:rPr lang="hr-HR" dirty="0">
                <a:latin typeface="Baskerville Old Face" panose="02020602080505020303" pitchFamily="18" charset="0"/>
              </a:rPr>
              <a:t>, usjeva i žetve</a:t>
            </a:r>
            <a:r>
              <a:rPr lang="hr-HR" dirty="0" smtClean="0">
                <a:latin typeface="Baskerville Old Face" panose="02020602080505020303" pitchFamily="18" charset="0"/>
              </a:rPr>
              <a:t>)</a:t>
            </a:r>
          </a:p>
          <a:p>
            <a:endParaRPr lang="hr-HR" dirty="0">
              <a:latin typeface="Baskerville Old Face" panose="02020602080505020303" pitchFamily="18" charset="0"/>
            </a:endParaRPr>
          </a:p>
          <a:p>
            <a:r>
              <a:rPr lang="hr-HR" dirty="0">
                <a:latin typeface="Baskerville Old Face" panose="02020602080505020303" pitchFamily="18" charset="0"/>
              </a:rPr>
              <a:t>z</a:t>
            </a:r>
            <a:r>
              <a:rPr lang="hr-HR" dirty="0" smtClean="0">
                <a:latin typeface="Baskerville Old Face" panose="02020602080505020303" pitchFamily="18" charset="0"/>
              </a:rPr>
              <a:t>amjena robova i gospodara</a:t>
            </a:r>
          </a:p>
          <a:p>
            <a:endParaRPr lang="hr-HR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011" y="365125"/>
            <a:ext cx="5249956" cy="5260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68988" y="5757117"/>
            <a:ext cx="380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latin typeface="Baskerville Old Face" panose="02020602080505020303" pitchFamily="18" charset="0"/>
              </a:rPr>
              <a:t> </a:t>
            </a:r>
            <a:r>
              <a:rPr lang="hr-HR" i="1" dirty="0" smtClean="0">
                <a:latin typeface="Baskerville Old Face" panose="02020602080505020303" pitchFamily="18" charset="0"/>
              </a:rPr>
              <a:t>Saturnalije, Antoine </a:t>
            </a:r>
            <a:r>
              <a:rPr lang="hr-HR" i="1" dirty="0">
                <a:latin typeface="Baskerville Old Face" panose="02020602080505020303" pitchFamily="18" charset="0"/>
              </a:rPr>
              <a:t>Callet, 1783</a:t>
            </a:r>
            <a:r>
              <a:rPr lang="hr-HR" i="1" dirty="0" smtClean="0">
                <a:latin typeface="Baskerville Old Face" panose="02020602080505020303" pitchFamily="18" charset="0"/>
              </a:rPr>
              <a:t>.</a:t>
            </a:r>
            <a:endParaRPr lang="en-US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98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35" y="1516342"/>
            <a:ext cx="5794094" cy="4351338"/>
          </a:xfrm>
        </p:spPr>
        <p:txBody>
          <a:bodyPr>
            <a:normAutofit/>
          </a:bodyPr>
          <a:lstStyle/>
          <a:p>
            <a:r>
              <a:rPr lang="hr-HR" dirty="0">
                <a:latin typeface="Baskerville Old Face" panose="02020602080505020303" pitchFamily="18" charset="0"/>
              </a:rPr>
              <a:t>n</a:t>
            </a:r>
            <a:r>
              <a:rPr lang="hr-HR" dirty="0" smtClean="0">
                <a:latin typeface="Baskerville Old Face" panose="02020602080505020303" pitchFamily="18" charset="0"/>
              </a:rPr>
              <a:t>ošenje tunike umjesto formalnih toga</a:t>
            </a:r>
          </a:p>
          <a:p>
            <a:endParaRPr lang="hr-HR" dirty="0" smtClean="0">
              <a:latin typeface="Baskerville Old Face" panose="02020602080505020303" pitchFamily="18" charset="0"/>
            </a:endParaRPr>
          </a:p>
          <a:p>
            <a:r>
              <a:rPr lang="en-US" dirty="0" err="1" smtClean="0">
                <a:latin typeface="Baskerville Old Face" panose="02020602080505020303" pitchFamily="18" charset="0"/>
              </a:rPr>
              <a:t>prinošenje</a:t>
            </a:r>
            <a:r>
              <a:rPr lang="en-US" dirty="0" smtClean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žrtve</a:t>
            </a:r>
            <a:r>
              <a:rPr lang="en-US" dirty="0">
                <a:latin typeface="Baskerville Old Face" panose="02020602080505020303" pitchFamily="18" charset="0"/>
              </a:rPr>
              <a:t> u </a:t>
            </a:r>
            <a:r>
              <a:rPr lang="en-US" dirty="0" err="1">
                <a:latin typeface="Baskerville Old Face" panose="02020602080505020303" pitchFamily="18" charset="0"/>
              </a:rPr>
              <a:t>Saturnovom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hramu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na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 smtClean="0">
                <a:latin typeface="Baskerville Old Face" panose="02020602080505020303" pitchFamily="18" charset="0"/>
              </a:rPr>
              <a:t>Forumu</a:t>
            </a:r>
            <a:endParaRPr lang="hr-HR" dirty="0" smtClean="0">
              <a:latin typeface="Baskerville Old Face" panose="02020602080505020303" pitchFamily="18" charset="0"/>
            </a:endParaRPr>
          </a:p>
          <a:p>
            <a:endParaRPr lang="hr-HR" dirty="0">
              <a:latin typeface="Baskerville Old Face" panose="02020602080505020303" pitchFamily="18" charset="0"/>
            </a:endParaRPr>
          </a:p>
          <a:p>
            <a:r>
              <a:rPr lang="hr-HR" dirty="0">
                <a:latin typeface="Baskerville Old Face" panose="02020602080505020303" pitchFamily="18" charset="0"/>
              </a:rPr>
              <a:t>m</a:t>
            </a:r>
            <a:r>
              <a:rPr lang="hr-HR" dirty="0" smtClean="0">
                <a:latin typeface="Baskerville Old Face" panose="02020602080505020303" pitchFamily="18" charset="0"/>
              </a:rPr>
              <a:t>eđusobno </a:t>
            </a:r>
            <a:r>
              <a:rPr lang="hr-HR" dirty="0" smtClean="0">
                <a:latin typeface="Baskerville Old Face" panose="02020602080505020303" pitchFamily="18" charset="0"/>
              </a:rPr>
              <a:t>darivanje </a:t>
            </a:r>
            <a:r>
              <a:rPr lang="hr-HR" dirty="0" smtClean="0">
                <a:latin typeface="Baskerville Old Face" panose="02020602080505020303" pitchFamily="18" charset="0"/>
              </a:rPr>
              <a:t>voštanim ili glinenim figuricama</a:t>
            </a:r>
            <a:endParaRPr lang="en-US" dirty="0">
              <a:latin typeface="Baskerville Old Face" panose="02020602080505020303" pitchFamily="18" charset="0"/>
            </a:endParaRPr>
          </a:p>
          <a:p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963" y="1063905"/>
            <a:ext cx="4803974" cy="452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121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askerville Old Face" panose="02020602080505020303" pitchFamily="18" charset="0"/>
              </a:rPr>
              <a:t>BRUMALIA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3809" y="1845328"/>
            <a:ext cx="5303108" cy="4351338"/>
          </a:xfrm>
        </p:spPr>
        <p:txBody>
          <a:bodyPr/>
          <a:lstStyle/>
          <a:p>
            <a:r>
              <a:rPr lang="hr-HR" dirty="0" smtClean="0">
                <a:latin typeface="Baskerville Old Face" panose="02020602080505020303" pitchFamily="18" charset="0"/>
              </a:rPr>
              <a:t>24. studenog</a:t>
            </a:r>
          </a:p>
          <a:p>
            <a:pPr marL="0" indent="0">
              <a:buNone/>
            </a:pPr>
            <a:endParaRPr lang="hr-HR" dirty="0">
              <a:latin typeface="Baskerville Old Face" panose="02020602080505020303" pitchFamily="18" charset="0"/>
            </a:endParaRPr>
          </a:p>
          <a:p>
            <a:r>
              <a:rPr lang="hr-HR" dirty="0" smtClean="0">
                <a:latin typeface="Baskerville Old Face" panose="02020602080505020303" pitchFamily="18" charset="0"/>
              </a:rPr>
              <a:t>b</a:t>
            </a:r>
            <a:r>
              <a:rPr lang="hr-HR" dirty="0" smtClean="0">
                <a:latin typeface="Baskerville Old Face" panose="02020602080505020303" pitchFamily="18" charset="0"/>
              </a:rPr>
              <a:t>lagdan u čast boga Bakha</a:t>
            </a:r>
          </a:p>
          <a:p>
            <a:endParaRPr lang="hr-HR" dirty="0">
              <a:latin typeface="Baskerville Old Face" panose="02020602080505020303" pitchFamily="18" charset="0"/>
            </a:endParaRPr>
          </a:p>
          <a:p>
            <a:r>
              <a:rPr lang="hr-HR" dirty="0">
                <a:latin typeface="Baskerville Old Face" panose="02020602080505020303" pitchFamily="18" charset="0"/>
              </a:rPr>
              <a:t>d</a:t>
            </a:r>
            <a:r>
              <a:rPr lang="hr-HR" dirty="0" smtClean="0">
                <a:latin typeface="Baskerville Old Face" panose="02020602080505020303" pitchFamily="18" charset="0"/>
              </a:rPr>
              <a:t>olazi od riječi </a:t>
            </a:r>
            <a:r>
              <a:rPr lang="hr-HR" i="1" dirty="0" smtClean="0">
                <a:latin typeface="Baskerville Old Face" panose="02020602080505020303" pitchFamily="18" charset="0"/>
              </a:rPr>
              <a:t>bruma, </a:t>
            </a:r>
            <a:r>
              <a:rPr lang="hr-HR" dirty="0" smtClean="0">
                <a:latin typeface="Baskerville Old Face" panose="02020602080505020303" pitchFamily="18" charset="0"/>
              </a:rPr>
              <a:t>što znači najkraći dan (zimski solsticij)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0987"/>
          <a:stretch/>
        </p:blipFill>
        <p:spPr>
          <a:xfrm>
            <a:off x="838200" y="1462283"/>
            <a:ext cx="3443897" cy="4734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938824" y="6322814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Baskerville Old Face" panose="02020602080505020303" pitchFamily="18" charset="0"/>
              </a:rPr>
              <a:t> </a:t>
            </a:r>
            <a:r>
              <a:rPr lang="hr-HR" i="1" dirty="0" smtClean="0">
                <a:latin typeface="Baskerville Old Face" panose="02020602080505020303" pitchFamily="18" charset="0"/>
              </a:rPr>
              <a:t>bog Bakho</a:t>
            </a:r>
            <a:endParaRPr lang="en-US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78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960" y="1155065"/>
            <a:ext cx="5303108" cy="4351338"/>
          </a:xfrm>
        </p:spPr>
        <p:txBody>
          <a:bodyPr/>
          <a:lstStyle/>
          <a:p>
            <a:r>
              <a:rPr lang="hr-HR" dirty="0">
                <a:latin typeface="Baskerville Old Face" panose="02020602080505020303" pitchFamily="18" charset="0"/>
              </a:rPr>
              <a:t>v</a:t>
            </a:r>
            <a:r>
              <a:rPr lang="hr-HR" dirty="0" smtClean="0">
                <a:latin typeface="Baskerville Old Face" panose="02020602080505020303" pitchFamily="18" charset="0"/>
              </a:rPr>
              <a:t>inogradari bi kao žrtve prinosili kozu (neprijatelj vinove loze) u čast Bakha</a:t>
            </a:r>
          </a:p>
          <a:p>
            <a:endParaRPr lang="hr-HR" dirty="0">
              <a:latin typeface="Baskerville Old Face" panose="02020602080505020303" pitchFamily="18" charset="0"/>
            </a:endParaRPr>
          </a:p>
          <a:p>
            <a:r>
              <a:rPr lang="hr-HR" dirty="0">
                <a:latin typeface="Baskerville Old Face" panose="02020602080505020303" pitchFamily="18" charset="0"/>
              </a:rPr>
              <a:t>s</a:t>
            </a:r>
            <a:r>
              <a:rPr lang="hr-HR" dirty="0" smtClean="0">
                <a:latin typeface="Baskerville Old Face" panose="02020602080505020303" pitchFamily="18" charset="0"/>
              </a:rPr>
              <a:t>točari bi žrtvovali svinje Saturnu i Cereri</a:t>
            </a:r>
          </a:p>
          <a:p>
            <a:endParaRPr lang="hr-HR" dirty="0">
              <a:latin typeface="Baskerville Old Face" panose="02020602080505020303" pitchFamily="18" charset="0"/>
            </a:endParaRPr>
          </a:p>
          <a:p>
            <a:r>
              <a:rPr lang="hr-HR" dirty="0">
                <a:latin typeface="Baskerville Old Face" panose="02020602080505020303" pitchFamily="18" charset="0"/>
              </a:rPr>
              <a:t>o</a:t>
            </a:r>
            <a:r>
              <a:rPr lang="hr-HR" dirty="0" smtClean="0">
                <a:latin typeface="Baskerville Old Face" panose="02020602080505020303" pitchFamily="18" charset="0"/>
              </a:rPr>
              <a:t>vaj se blagdan slavio do 11.st. </a:t>
            </a:r>
            <a:endParaRPr lang="hr-HR" dirty="0">
              <a:latin typeface="Baskerville Old Face" panose="02020602080505020303" pitchFamily="18" charset="0"/>
            </a:endParaRPr>
          </a:p>
          <a:p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44" y="1155065"/>
            <a:ext cx="5157164" cy="3431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6571" y="4744403"/>
            <a:ext cx="149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Baskerville Old Face" panose="02020602080505020303" pitchFamily="18" charset="0"/>
              </a:rPr>
              <a:t> </a:t>
            </a:r>
            <a:r>
              <a:rPr lang="en-US" i="1" dirty="0" err="1" smtClean="0">
                <a:latin typeface="Baskerville Old Face" panose="02020602080505020303" pitchFamily="18" charset="0"/>
              </a:rPr>
              <a:t>bo</a:t>
            </a:r>
            <a:r>
              <a:rPr lang="hr-HR" i="1" dirty="0" smtClean="0">
                <a:latin typeface="Baskerville Old Face" panose="02020602080505020303" pitchFamily="18" charset="0"/>
              </a:rPr>
              <a:t>žica Cerera</a:t>
            </a:r>
            <a:endParaRPr lang="en-US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16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askerville Old Face" panose="02020602080505020303" pitchFamily="18" charset="0"/>
              </a:rPr>
              <a:t>SOL INVICTUS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892" y="2094566"/>
            <a:ext cx="5303108" cy="4351338"/>
          </a:xfrm>
        </p:spPr>
        <p:txBody>
          <a:bodyPr/>
          <a:lstStyle/>
          <a:p>
            <a:r>
              <a:rPr lang="hr-HR" dirty="0" smtClean="0">
                <a:latin typeface="Baskerville Old Face" panose="02020602080505020303" pitchFamily="18" charset="0"/>
              </a:rPr>
              <a:t>25. prosinca</a:t>
            </a:r>
          </a:p>
          <a:p>
            <a:endParaRPr lang="hr-HR" dirty="0">
              <a:latin typeface="Baskerville Old Face" panose="02020602080505020303" pitchFamily="18" charset="0"/>
            </a:endParaRPr>
          </a:p>
          <a:p>
            <a:r>
              <a:rPr lang="hr-HR" dirty="0">
                <a:latin typeface="Baskerville Old Face" panose="02020602080505020303" pitchFamily="18" charset="0"/>
              </a:rPr>
              <a:t>c</a:t>
            </a:r>
            <a:r>
              <a:rPr lang="hr-HR" dirty="0" smtClean="0">
                <a:latin typeface="Baskerville Old Face" panose="02020602080505020303" pitchFamily="18" charset="0"/>
              </a:rPr>
              <a:t>ar Aurelijan odredio da je Sol Invictus državni bog</a:t>
            </a:r>
          </a:p>
          <a:p>
            <a:endParaRPr lang="hr-HR" dirty="0">
              <a:latin typeface="Baskerville Old Face" panose="02020602080505020303" pitchFamily="18" charset="0"/>
            </a:endParaRPr>
          </a:p>
          <a:p>
            <a:r>
              <a:rPr lang="hr-HR" dirty="0">
                <a:latin typeface="Baskerville Old Face" panose="02020602080505020303" pitchFamily="18" charset="0"/>
              </a:rPr>
              <a:t>b</a:t>
            </a:r>
            <a:r>
              <a:rPr lang="hr-HR" dirty="0" smtClean="0">
                <a:latin typeface="Baskerville Old Face" panose="02020602080505020303" pitchFamily="18" charset="0"/>
              </a:rPr>
              <a:t>lagdan simbolizira svjetlost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740" y="1007128"/>
            <a:ext cx="4977653" cy="4815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2456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askerville Old Face" panose="02020602080505020303" pitchFamily="18" charset="0"/>
              </a:rPr>
              <a:t>NOVA GODINA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03108" cy="4351338"/>
          </a:xfrm>
        </p:spPr>
        <p:txBody>
          <a:bodyPr/>
          <a:lstStyle/>
          <a:p>
            <a:r>
              <a:rPr lang="hr-HR" dirty="0">
                <a:latin typeface="Baskerville Old Face" panose="02020602080505020303" pitchFamily="18" charset="0"/>
              </a:rPr>
              <a:t>r</a:t>
            </a:r>
            <a:r>
              <a:rPr lang="hr-HR" dirty="0" smtClean="0">
                <a:latin typeface="Baskerville Old Face" panose="02020602080505020303" pitchFamily="18" charset="0"/>
              </a:rPr>
              <a:t>imski su dužnosnici svoju jednogodišnju službu preuzimali 1. siječnja</a:t>
            </a:r>
          </a:p>
          <a:p>
            <a:endParaRPr lang="hr-HR" dirty="0">
              <a:latin typeface="Baskerville Old Face" panose="02020602080505020303" pitchFamily="18" charset="0"/>
            </a:endParaRPr>
          </a:p>
          <a:p>
            <a:r>
              <a:rPr lang="hr-HR" dirty="0">
                <a:latin typeface="Baskerville Old Face" panose="02020602080505020303" pitchFamily="18" charset="0"/>
              </a:rPr>
              <a:t>j</a:t>
            </a:r>
            <a:r>
              <a:rPr lang="hr-HR" dirty="0" smtClean="0">
                <a:latin typeface="Baskerville Old Face" panose="02020602080505020303" pitchFamily="18" charset="0"/>
              </a:rPr>
              <a:t>anuarius, mjesec posvećen bogu Janusu</a:t>
            </a:r>
          </a:p>
          <a:p>
            <a:endParaRPr lang="hr-HR" dirty="0">
              <a:latin typeface="Baskerville Old Face" panose="02020602080505020303" pitchFamily="18" charset="0"/>
            </a:endParaRPr>
          </a:p>
          <a:p>
            <a:r>
              <a:rPr lang="hr-HR" dirty="0" smtClean="0">
                <a:latin typeface="Baskerville Old Face" panose="02020602080505020303" pitchFamily="18" charset="0"/>
              </a:rPr>
              <a:t>Gaj Julije Cezar, julijanski kalendar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985" y="1825625"/>
            <a:ext cx="5132205" cy="3459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682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askerville Old Face" panose="02020602080505020303" pitchFamily="18" charset="0"/>
              </a:rPr>
              <a:t>KALENDE SIJEČNJA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964" y="2355912"/>
            <a:ext cx="5303108" cy="3009464"/>
          </a:xfrm>
        </p:spPr>
        <p:txBody>
          <a:bodyPr>
            <a:normAutofit fontScale="92500" lnSpcReduction="20000"/>
          </a:bodyPr>
          <a:lstStyle/>
          <a:p>
            <a:r>
              <a:rPr lang="hr-HR" dirty="0">
                <a:latin typeface="Baskerville Old Face" panose="02020602080505020303" pitchFamily="18" charset="0"/>
              </a:rPr>
              <a:t>k</a:t>
            </a:r>
            <a:r>
              <a:rPr lang="hr-HR" dirty="0" smtClean="0">
                <a:latin typeface="Baskerville Old Face" panose="02020602080505020303" pitchFamily="18" charset="0"/>
              </a:rPr>
              <a:t>alende = kalendar</a:t>
            </a:r>
          </a:p>
          <a:p>
            <a:endParaRPr lang="hr-HR" dirty="0">
              <a:latin typeface="Baskerville Old Face" panose="02020602080505020303" pitchFamily="18" charset="0"/>
            </a:endParaRPr>
          </a:p>
          <a:p>
            <a:r>
              <a:rPr lang="hr-HR" dirty="0" smtClean="0">
                <a:latin typeface="Baskerville Old Face" panose="02020602080505020303" pitchFamily="18" charset="0"/>
              </a:rPr>
              <a:t>46.g.pr.Kr. </a:t>
            </a:r>
            <a:r>
              <a:rPr lang="hr-HR" dirty="0">
                <a:latin typeface="Baskerville Old Face" panose="02020602080505020303" pitchFamily="18" charset="0"/>
              </a:rPr>
              <a:t>j</a:t>
            </a:r>
            <a:r>
              <a:rPr lang="hr-HR" dirty="0" smtClean="0">
                <a:latin typeface="Baskerville Old Face" panose="02020602080505020303" pitchFamily="18" charset="0"/>
              </a:rPr>
              <a:t>ulijanski kalendar</a:t>
            </a:r>
          </a:p>
          <a:p>
            <a:pPr marL="0" indent="0">
              <a:buNone/>
            </a:pPr>
            <a:endParaRPr lang="hr-HR" dirty="0">
              <a:latin typeface="Baskerville Old Face" panose="02020602080505020303" pitchFamily="18" charset="0"/>
            </a:endParaRPr>
          </a:p>
          <a:p>
            <a:r>
              <a:rPr lang="hr-HR" dirty="0">
                <a:latin typeface="Baskerville Old Face" panose="02020602080505020303" pitchFamily="18" charset="0"/>
              </a:rPr>
              <a:t>p</a:t>
            </a:r>
            <a:r>
              <a:rPr lang="hr-HR" dirty="0" smtClean="0">
                <a:latin typeface="Baskerville Old Face" panose="02020602080505020303" pitchFamily="18" charset="0"/>
              </a:rPr>
              <a:t>rvi dani mjeseca</a:t>
            </a:r>
          </a:p>
          <a:p>
            <a:endParaRPr lang="hr-HR" dirty="0" smtClean="0">
              <a:latin typeface="Baskerville Old Face" panose="02020602080505020303" pitchFamily="18" charset="0"/>
            </a:endParaRPr>
          </a:p>
          <a:p>
            <a:r>
              <a:rPr lang="hr-HR" dirty="0">
                <a:latin typeface="Baskerville Old Face" panose="02020602080505020303" pitchFamily="18" charset="0"/>
              </a:rPr>
              <a:t>v</a:t>
            </a:r>
            <a:r>
              <a:rPr lang="hr-HR" dirty="0" smtClean="0">
                <a:latin typeface="Baskerville Old Face" panose="02020602080505020303" pitchFamily="18" charset="0"/>
              </a:rPr>
              <a:t>eliko slavlje</a:t>
            </a:r>
            <a:endParaRPr lang="hr-HR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hr-HR" dirty="0" smtClean="0">
              <a:latin typeface="Baskerville Old Face" panose="02020602080505020303" pitchFamily="18" charset="0"/>
            </a:endParaRPr>
          </a:p>
          <a:p>
            <a:endParaRPr lang="hr-HR" dirty="0">
              <a:latin typeface="Baskerville Old Face" panose="02020602080505020303" pitchFamily="18" charset="0"/>
            </a:endParaRPr>
          </a:p>
          <a:p>
            <a:endParaRPr lang="hr-HR" dirty="0" smtClean="0">
              <a:latin typeface="Baskerville Old Face" panose="02020602080505020303" pitchFamily="18" charset="0"/>
            </a:endParaRPr>
          </a:p>
          <a:p>
            <a:endParaRPr lang="hr-HR" dirty="0">
              <a:latin typeface="Baskerville Old Face" panose="02020602080505020303" pitchFamily="18" charset="0"/>
            </a:endParaRPr>
          </a:p>
          <a:p>
            <a:endParaRPr lang="hr-HR" dirty="0">
              <a:latin typeface="Baskerville Old Face" panose="02020602080505020303" pitchFamily="18" charset="0"/>
            </a:endParaRPr>
          </a:p>
          <a:p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2624"/>
          <a:stretch/>
        </p:blipFill>
        <p:spPr>
          <a:xfrm>
            <a:off x="1478281" y="1872614"/>
            <a:ext cx="3548062" cy="4286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96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963" y="2006288"/>
            <a:ext cx="5303108" cy="3009464"/>
          </a:xfrm>
        </p:spPr>
        <p:txBody>
          <a:bodyPr>
            <a:normAutofit/>
          </a:bodyPr>
          <a:lstStyle/>
          <a:p>
            <a:r>
              <a:rPr lang="hr-HR" dirty="0">
                <a:latin typeface="Baskerville Old Face" panose="02020602080505020303" pitchFamily="18" charset="0"/>
              </a:rPr>
              <a:t>j</a:t>
            </a:r>
            <a:r>
              <a:rPr lang="hr-HR" dirty="0" smtClean="0">
                <a:latin typeface="Baskerville Old Face" panose="02020602080505020303" pitchFamily="18" charset="0"/>
              </a:rPr>
              <a:t>oš su se više darivali nego tijekom Saturnalija</a:t>
            </a:r>
          </a:p>
          <a:p>
            <a:endParaRPr lang="hr-HR" dirty="0">
              <a:latin typeface="Baskerville Old Face" panose="02020602080505020303" pitchFamily="18" charset="0"/>
            </a:endParaRPr>
          </a:p>
          <a:p>
            <a:r>
              <a:rPr lang="hr-HR" dirty="0">
                <a:latin typeface="Baskerville Old Face" panose="02020602080505020303" pitchFamily="18" charset="0"/>
              </a:rPr>
              <a:t>ž</a:t>
            </a:r>
            <a:r>
              <a:rPr lang="hr-HR" dirty="0" smtClean="0">
                <a:latin typeface="Baskerville Old Face" panose="02020602080505020303" pitchFamily="18" charset="0"/>
              </a:rPr>
              <a:t>rtve bogu Janusu</a:t>
            </a:r>
          </a:p>
          <a:p>
            <a:endParaRPr lang="hr-HR" dirty="0">
              <a:latin typeface="Baskerville Old Face" panose="02020602080505020303" pitchFamily="18" charset="0"/>
            </a:endParaRPr>
          </a:p>
          <a:p>
            <a:endParaRPr lang="hr-HR" dirty="0" smtClean="0">
              <a:latin typeface="Baskerville Old Face" panose="02020602080505020303" pitchFamily="18" charset="0"/>
            </a:endParaRPr>
          </a:p>
          <a:p>
            <a:endParaRPr lang="hr-HR" dirty="0">
              <a:latin typeface="Baskerville Old Face" panose="02020602080505020303" pitchFamily="18" charset="0"/>
            </a:endParaRPr>
          </a:p>
          <a:p>
            <a:endParaRPr lang="hr-HR" dirty="0">
              <a:latin typeface="Baskerville Old Face" panose="02020602080505020303" pitchFamily="18" charset="0"/>
            </a:endParaRPr>
          </a:p>
          <a:p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061" y="996047"/>
            <a:ext cx="5584420" cy="4438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66707" y="5249654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>
                <a:latin typeface="Baskerville Old Face" panose="02020602080505020303" pitchFamily="18" charset="0"/>
              </a:rPr>
              <a:t>b</a:t>
            </a:r>
            <a:r>
              <a:rPr lang="hr-HR" i="1" dirty="0" smtClean="0">
                <a:latin typeface="Baskerville Old Face" panose="02020602080505020303" pitchFamily="18" charset="0"/>
              </a:rPr>
              <a:t>og Janus</a:t>
            </a:r>
            <a:endParaRPr lang="en-US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85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225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Baskerville Old Face</vt:lpstr>
      <vt:lpstr>Calibri</vt:lpstr>
      <vt:lpstr>Calibri Light</vt:lpstr>
      <vt:lpstr>Office Theme</vt:lpstr>
      <vt:lpstr>RIMSKI BLAGDANI</vt:lpstr>
      <vt:lpstr>SATURNALIJE</vt:lpstr>
      <vt:lpstr>PowerPoint Presentation</vt:lpstr>
      <vt:lpstr>BRUMALIA</vt:lpstr>
      <vt:lpstr>PowerPoint Presentation</vt:lpstr>
      <vt:lpstr>SOL INVICTUS</vt:lpstr>
      <vt:lpstr>NOVA GODINA</vt:lpstr>
      <vt:lpstr>KALENDE SIJEČNJA</vt:lpstr>
      <vt:lpstr>PowerPoint Presentation</vt:lpstr>
      <vt:lpstr>IZVORI</vt:lpstr>
      <vt:lpstr>HVALA NA POZORNOSTI!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RIMSKI BLAGDANI</dc:title>
  <dc:creator>Microsoft account</dc:creator>
  <cp:lastModifiedBy>Microsoft account</cp:lastModifiedBy>
  <cp:revision>28</cp:revision>
  <dcterms:created xsi:type="dcterms:W3CDTF">2024-12-08T20:42:15Z</dcterms:created>
  <dcterms:modified xsi:type="dcterms:W3CDTF">2024-12-20T10:41:05Z</dcterms:modified>
</cp:coreProperties>
</file>