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66" r:id="rId7"/>
    <p:sldId id="276" r:id="rId8"/>
    <p:sldId id="271" r:id="rId9"/>
    <p:sldId id="259" r:id="rId10"/>
    <p:sldId id="258" r:id="rId11"/>
    <p:sldId id="277" r:id="rId12"/>
    <p:sldId id="265" r:id="rId13"/>
    <p:sldId id="261" r:id="rId14"/>
    <p:sldId id="278" r:id="rId15"/>
    <p:sldId id="279" r:id="rId16"/>
    <p:sldId id="281" r:id="rId17"/>
    <p:sldId id="282" r:id="rId18"/>
    <p:sldId id="283" r:id="rId19"/>
    <p:sldId id="267" r:id="rId20"/>
    <p:sldId id="275" r:id="rId21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279C39-2B62-43AB-BFA5-C3DA31B72117}" v="20" dt="2024-03-24T22:40:43.2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8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>
            <a:extLst>
              <a:ext uri="{FF2B5EF4-FFF2-40B4-BE49-F238E27FC236}">
                <a16:creationId xmlns:a16="http://schemas.microsoft.com/office/drawing/2014/main" id="{3B129C17-9205-4554-BF5C-070656C216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3" name="Rezervirano mjesto za datum 2">
            <a:extLst>
              <a:ext uri="{FF2B5EF4-FFF2-40B4-BE49-F238E27FC236}">
                <a16:creationId xmlns:a16="http://schemas.microsoft.com/office/drawing/2014/main" id="{0B41E939-D5BE-4B7F-BCD2-05DCC4E5E8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67A853A-EE85-44E9-B8E2-0C8E34B7A9DF}" type="datetime1">
              <a:rPr lang="hr-HR" smtClean="0"/>
              <a:t>8.4.2024.</a:t>
            </a:fld>
            <a:endParaRPr lang="hr-HR"/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F61800B1-1D76-46D4-ADAF-FD5EA7AFBE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FCBFA674-DC58-422B-8963-09FD1B05ED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42FE58-2C2A-433E-A3EF-B39ACF9731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3565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0E4BC-D93F-4DDB-A475-BA1CF6C59808}" type="datetime1">
              <a:rPr lang="hr-HR" smtClean="0"/>
              <a:pPr/>
              <a:t>8.4.2024.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7DC217-DF71-1A49-B3EA-559F1F43B0FF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7724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8151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6193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2369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8482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641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5065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6581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3365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049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276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1165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484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11" name="Prostoručni oblik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9" name="Prostoručni oblik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Prostoručni oblik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hr-HR" noProof="0">
                <a:latin typeface="Arial" panose="020B0604020202020204" pitchFamily="34" charset="0"/>
              </a:endParaRPr>
            </a:p>
          </p:txBody>
        </p:sp>
        <p:sp>
          <p:nvSpPr>
            <p:cNvPr id="16" name="Prostoručni oblik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hr-HR" noProof="0">
                <a:latin typeface="Arial" panose="020B0604020202020204" pitchFamily="34" charset="0"/>
              </a:endParaRPr>
            </a:p>
          </p:txBody>
        </p:sp>
      </p:grpSp>
      <p:sp>
        <p:nvSpPr>
          <p:cNvPr id="22" name="Prostoručni oblik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28" name="Prostoručni oblik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remenska tra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učni oblik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5" name="Prostoručni oblik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0" name="Rezervirano mjesto za datum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F474DC42-9E9D-4C91-91C3-850AED276923}" type="datetime1">
              <a:rPr lang="hr-HR" noProof="0" smtClean="0"/>
              <a:t>8.4.2024.</a:t>
            </a:fld>
            <a:endParaRPr lang="hr-HR" noProof="0"/>
          </a:p>
        </p:txBody>
      </p:sp>
      <p:sp>
        <p:nvSpPr>
          <p:cNvPr id="11" name="Rezervirano mjesto za podnožje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hr-HR" noProof="0"/>
              <a:t>NASLOV PREZENTACIJE</a:t>
            </a:r>
          </a:p>
        </p:txBody>
      </p:sp>
      <p:sp>
        <p:nvSpPr>
          <p:cNvPr id="12" name="Rezervirano mjesto za broj slajda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Prostoručni oblik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5" name="Prostoručni oblik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6" name="Prostoručni oblik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Prostoručni oblik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hr-HR" noProof="0">
                <a:latin typeface="Arial" panose="020B0604020202020204" pitchFamily="34" charset="0"/>
              </a:endParaRPr>
            </a:p>
          </p:txBody>
        </p:sp>
        <p:sp>
          <p:nvSpPr>
            <p:cNvPr id="8" name="Prostoručni oblik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hr-HR" noProof="0">
                <a:latin typeface="Arial" panose="020B0604020202020204" pitchFamily="34" charset="0"/>
              </a:endParaRPr>
            </a:p>
          </p:txBody>
        </p:sp>
      </p:grpSp>
      <p:sp>
        <p:nvSpPr>
          <p:cNvPr id="10" name="Rezervirano mjesto za datum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B3B0E19A-84A1-4D22-B23D-1B15BE7A92C3}" type="datetime1">
              <a:rPr lang="hr-HR" noProof="0" smtClean="0"/>
              <a:t>8.4.2024.</a:t>
            </a:fld>
            <a:endParaRPr lang="hr-HR" noProof="0"/>
          </a:p>
        </p:txBody>
      </p:sp>
      <p:sp>
        <p:nvSpPr>
          <p:cNvPr id="11" name="Rezervirano mjesto za podnožje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hr-HR" noProof="0"/>
              <a:t>NASLOV PREZENTACIJE</a:t>
            </a:r>
          </a:p>
        </p:txBody>
      </p:sp>
      <p:sp>
        <p:nvSpPr>
          <p:cNvPr id="12" name="Rezervirano mjesto za broj slajda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13" name="Rezervirano mjesto za sadržaj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4" name="Rezervirano mjesto za sadržaj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67493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5" name="Rezervirano mjesto za sadržaj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83235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1" y="2526318"/>
            <a:ext cx="3218688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Prostoručni oblik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5" name="Prostoručni oblik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6" name="Prostoručni oblik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Prostoručni oblik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hr-HR" noProof="0">
                <a:latin typeface="Arial" panose="020B0604020202020204" pitchFamily="34" charset="0"/>
              </a:endParaRPr>
            </a:p>
          </p:txBody>
        </p:sp>
        <p:sp>
          <p:nvSpPr>
            <p:cNvPr id="8" name="Prostoručni oblik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hr-HR" noProof="0">
                <a:latin typeface="Arial" panose="020B0604020202020204" pitchFamily="34" charset="0"/>
              </a:endParaRPr>
            </a:p>
          </p:txBody>
        </p:sp>
      </p:grpSp>
      <p:sp>
        <p:nvSpPr>
          <p:cNvPr id="10" name="Rezervirano mjesto za datum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4218582-82D7-40E5-B524-2B232A297954}" type="datetime1">
              <a:rPr lang="hr-HR" noProof="0" smtClean="0"/>
              <a:t>8.4.2024.</a:t>
            </a:fld>
            <a:endParaRPr lang="hr-HR" noProof="0"/>
          </a:p>
        </p:txBody>
      </p:sp>
      <p:sp>
        <p:nvSpPr>
          <p:cNvPr id="11" name="Rezervirano mjesto za podnožje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hr-HR" noProof="0"/>
              <a:t>NASLOV PREZENTACIJE</a:t>
            </a:r>
          </a:p>
        </p:txBody>
      </p:sp>
      <p:sp>
        <p:nvSpPr>
          <p:cNvPr id="13" name="Rezervirano mjesto za sadržaj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83787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4" name="Rezervirano mjesto za sadržaj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6749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5" name="Rezervirano mjesto za sadržaj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83788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6" name="Rezervirano mjesto za sadržaj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00082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7" name="Rezervirano mjesto za sadržaj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0008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2" name="Rezervirano mjesto za broj slajda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avrš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Arial" panose="020B0604020202020204" pitchFamily="34" charset="0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 rtlCol="0">
            <a:noAutofit/>
          </a:bodyPr>
          <a:lstStyle>
            <a:lvl1pPr marL="0" indent="0" algn="l">
              <a:buNone/>
              <a:defRPr sz="280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Prostoručni oblik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hr-HR" noProof="0">
                <a:latin typeface="Arial" panose="020B0604020202020204" pitchFamily="34" charset="0"/>
              </a:endParaRPr>
            </a:p>
          </p:txBody>
        </p:sp>
        <p:sp>
          <p:nvSpPr>
            <p:cNvPr id="16" name="Prostoručni oblik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hr-HR" noProof="0">
                <a:latin typeface="Arial" panose="020B0604020202020204" pitchFamily="34" charset="0"/>
              </a:endParaRPr>
            </a:p>
          </p:txBody>
        </p:sp>
      </p:grpSp>
      <p:sp>
        <p:nvSpPr>
          <p:cNvPr id="22" name="Prostoručni oblik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17" name="Prostoručni oblik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17467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Prostoručni oblik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ručni oblik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ručni oblik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Prostoručni oblik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hr-HR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rostoručni oblik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hr-HR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zervirano mjesto za datum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5B0D66-9E4B-411E-97D5-D9F65CDB301D}" type="datetime1">
              <a:rPr lang="hr-HR" noProof="0" smtClean="0">
                <a:latin typeface="Arial" panose="020B0604020202020204" pitchFamily="34" charset="0"/>
              </a:rPr>
              <a:t>8.4.2024.</a:t>
            </a:fld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11" name="Rezervirano mjesto za podnožje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noProof="0"/>
              <a:t>NASLOV PREZENTACIJE</a:t>
            </a:r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12" name="Rezervirano mjesto za broj slajda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hr-HR" noProof="0" smtClean="0"/>
              <a:pPr/>
              <a:t>‹#›</a:t>
            </a:fld>
            <a:endParaRPr lang="hr-HR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glavlje odjeljk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12" name="Prostoručni oblik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14" name="Prostoručni oblik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15" name="Prostoručni oblik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7492" y="2653167"/>
            <a:ext cx="9779183" cy="3436483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5E428E7A-F87C-4585-9CAC-9E87F3335AC5}" type="datetime1">
              <a:rPr lang="hr-HR" noProof="0" smtClean="0"/>
              <a:t>8.4.2024.</a:t>
            </a:fld>
            <a:endParaRPr lang="hr-HR" noProof="0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hr-HR" noProof="0"/>
              <a:t>NASLOV PREZENTACIJE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ručni oblik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Prostoručni oblik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hr-HR" noProof="0">
                <a:latin typeface="Arial" panose="020B0604020202020204" pitchFamily="34" charset="0"/>
              </a:endParaRPr>
            </a:p>
          </p:txBody>
        </p:sp>
        <p:sp>
          <p:nvSpPr>
            <p:cNvPr id="16" name="Prostoručni oblik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hr-HR" noProof="0">
                <a:latin typeface="Arial" panose="020B0604020202020204" pitchFamily="34" charset="0"/>
              </a:endParaRPr>
            </a:p>
          </p:txBody>
        </p:sp>
      </p:grpSp>
      <p:sp>
        <p:nvSpPr>
          <p:cNvPr id="17" name="Prostoručni oblik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18" name="Prostoručni oblik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Prostoručni oblik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5" name="Prostoručni oblik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10" name="Rezervirano mjesto za datum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7DF70D18-F199-48DB-BC5F-5E626285B1E3}" type="datetime1">
              <a:rPr lang="hr-HR" noProof="0" smtClean="0"/>
              <a:t>8.4.2024.</a:t>
            </a:fld>
            <a:endParaRPr lang="hr-HR" noProof="0"/>
          </a:p>
        </p:txBody>
      </p:sp>
      <p:sp>
        <p:nvSpPr>
          <p:cNvPr id="11" name="Rezervirano mjesto za podnožje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hr-HR" noProof="0"/>
              <a:t>NASLOV PREZENTACIJE</a:t>
            </a:r>
          </a:p>
        </p:txBody>
      </p:sp>
      <p:sp>
        <p:nvSpPr>
          <p:cNvPr id="12" name="Rezervirano mjesto za broj slajda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fik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Prostoručni oblik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hr-HR" noProof="0">
                <a:latin typeface="Arial" panose="020B0604020202020204" pitchFamily="34" charset="0"/>
              </a:endParaRPr>
            </a:p>
          </p:txBody>
        </p:sp>
        <p:sp>
          <p:nvSpPr>
            <p:cNvPr id="14" name="Prostoručni oblik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hr-HR" noProof="0">
                <a:latin typeface="Arial" panose="020B0604020202020204" pitchFamily="34" charset="0"/>
              </a:endParaRPr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3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0" name="Rezervirano mjesto za datum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9FA727DE-9251-4B92-BDA7-CF2D14799474}" type="datetime1">
              <a:rPr lang="hr-HR" noProof="0" smtClean="0"/>
              <a:t>8.4.2024.</a:t>
            </a:fld>
            <a:endParaRPr lang="hr-HR" noProof="0"/>
          </a:p>
        </p:txBody>
      </p:sp>
      <p:sp>
        <p:nvSpPr>
          <p:cNvPr id="11" name="Rezervirano mjesto za podnožje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hr-HR" noProof="0"/>
              <a:t>NASLOV PREZENTACIJE</a:t>
            </a:r>
          </a:p>
        </p:txBody>
      </p:sp>
      <p:sp>
        <p:nvSpPr>
          <p:cNvPr id="12" name="Rezervirano mjesto za broj slajda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8" name="Rezervirano mjesto za tekst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hr-HR" noProof="0"/>
              <a:t>“</a:t>
            </a:r>
          </a:p>
        </p:txBody>
      </p:sp>
      <p:sp>
        <p:nvSpPr>
          <p:cNvPr id="10" name="Rezervirano mjesto za tekst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1813" y="4494213"/>
            <a:ext cx="3511550" cy="679450"/>
          </a:xfrm>
        </p:spPr>
        <p:txBody>
          <a:bodyPr rtlCol="0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9" name="Rezervirano mjesto za tekst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hr-HR" noProof="0"/>
              <a:t>”</a:t>
            </a:r>
          </a:p>
        </p:txBody>
      </p:sp>
      <p:sp>
        <p:nvSpPr>
          <p:cNvPr id="3" name="Rezervirano mjesto za datum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37B506CE-E102-4AD0-B68E-499B8EBEE085}" type="datetime1">
              <a:rPr lang="hr-HR" noProof="0" smtClean="0"/>
              <a:t>8.4.2024.</a:t>
            </a:fld>
            <a:endParaRPr lang="hr-HR" noProof="0"/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hr-HR" noProof="0"/>
              <a:t>NASLOV PREZENTACIJE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avokutnik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31" name="Naslov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6" name="Rezervirano mjesto za sliku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10" name="Rezervirano mjesto za tekst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hr-HR" noProof="0"/>
              <a:t>Naziv</a:t>
            </a:r>
          </a:p>
        </p:txBody>
      </p:sp>
      <p:sp>
        <p:nvSpPr>
          <p:cNvPr id="11" name="Rezervirano mjesto za tekst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hr-HR" noProof="0"/>
              <a:t>Naslov</a:t>
            </a:r>
          </a:p>
        </p:txBody>
      </p:sp>
      <p:sp>
        <p:nvSpPr>
          <p:cNvPr id="7" name="Rezervirano mjesto za sliku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12" name="Rezervirano mjesto za tekst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hr-HR" noProof="0"/>
              <a:t>Naziv</a:t>
            </a:r>
          </a:p>
        </p:txBody>
      </p:sp>
      <p:sp>
        <p:nvSpPr>
          <p:cNvPr id="13" name="Rezervirano mjesto za tekst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hr-HR" noProof="0"/>
              <a:t>Naslov</a:t>
            </a:r>
          </a:p>
        </p:txBody>
      </p:sp>
      <p:sp>
        <p:nvSpPr>
          <p:cNvPr id="8" name="Rezervirano mjesto za sliku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14" name="Rezervirano mjesto za tekst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hr-HR" noProof="0"/>
              <a:t>Naziv</a:t>
            </a:r>
          </a:p>
        </p:txBody>
      </p:sp>
      <p:sp>
        <p:nvSpPr>
          <p:cNvPr id="15" name="Rezervirano mjesto za tekst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hr-HR" noProof="0"/>
              <a:t>Naslov</a:t>
            </a:r>
          </a:p>
        </p:txBody>
      </p:sp>
      <p:sp>
        <p:nvSpPr>
          <p:cNvPr id="9" name="Rezervirano mjesto za sliku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16" name="Rezervirano mjesto za tekst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hr-HR" noProof="0"/>
              <a:t>Naziv</a:t>
            </a:r>
          </a:p>
        </p:txBody>
      </p:sp>
      <p:sp>
        <p:nvSpPr>
          <p:cNvPr id="17" name="Rezervirano mjesto za tekst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hr-HR" noProof="0"/>
              <a:t>Naslov</a:t>
            </a:r>
          </a:p>
        </p:txBody>
      </p:sp>
      <p:sp>
        <p:nvSpPr>
          <p:cNvPr id="3" name="Rezervirano mjesto za datum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63A13112-AEFF-4151-B570-B81E52F0736C}" type="datetime1">
              <a:rPr lang="hr-HR" noProof="0" smtClean="0"/>
              <a:t>8.4.2024.</a:t>
            </a:fld>
            <a:endParaRPr lang="hr-HR" noProof="0"/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hr-HR" noProof="0"/>
              <a:t>NASLOV PREZENTACIJE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19" name="Prostoručni oblik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21" name="Prostoručni oblik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25" name="Prostoručni oblik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27" name="Prostoručni oblik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28" name="Prostoručni oblik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29" name="Prostoručni oblik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jeli 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Naslov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6" name="Rezervirano mjesto za sliku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31" name="Rezervirano mjesto za tekst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hr-HR" noProof="0"/>
              <a:t>Naziv</a:t>
            </a:r>
          </a:p>
        </p:txBody>
      </p:sp>
      <p:sp>
        <p:nvSpPr>
          <p:cNvPr id="32" name="Rezervirano mjesto za tekst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hr-HR" noProof="0"/>
              <a:t>Naslov</a:t>
            </a:r>
          </a:p>
        </p:txBody>
      </p:sp>
      <p:sp>
        <p:nvSpPr>
          <p:cNvPr id="33" name="Rezervirano mjesto za sliku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34" name="Rezervirano mjesto za tekst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hr-HR" noProof="0"/>
              <a:t>Naziv</a:t>
            </a:r>
          </a:p>
        </p:txBody>
      </p:sp>
      <p:sp>
        <p:nvSpPr>
          <p:cNvPr id="35" name="Rezervirano mjesto za tekst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hr-HR" noProof="0"/>
              <a:t>Naslov</a:t>
            </a:r>
          </a:p>
        </p:txBody>
      </p:sp>
      <p:sp>
        <p:nvSpPr>
          <p:cNvPr id="36" name="Rezervirano mjesto za sliku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37" name="Rezervirano mjesto za tekst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hr-HR" noProof="0"/>
              <a:t>Naziv</a:t>
            </a:r>
          </a:p>
        </p:txBody>
      </p:sp>
      <p:sp>
        <p:nvSpPr>
          <p:cNvPr id="38" name="Rezervirano mjesto za tekst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hr-HR" noProof="0"/>
              <a:t>Naslov</a:t>
            </a:r>
          </a:p>
        </p:txBody>
      </p:sp>
      <p:sp>
        <p:nvSpPr>
          <p:cNvPr id="39" name="Rezervirano mjesto za sliku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40" name="Rezervirano mjesto za tekst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hr-HR" noProof="0"/>
              <a:t>Naziv</a:t>
            </a:r>
          </a:p>
        </p:txBody>
      </p:sp>
      <p:sp>
        <p:nvSpPr>
          <p:cNvPr id="41" name="Rezervirano mjesto za tekst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hr-HR" noProof="0"/>
              <a:t>Naslov</a:t>
            </a:r>
          </a:p>
        </p:txBody>
      </p:sp>
      <p:sp>
        <p:nvSpPr>
          <p:cNvPr id="42" name="Rezervirano mjesto za sliku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43" name="Rezervirano mjesto za tekst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hr-HR" noProof="0"/>
              <a:t>Naziv</a:t>
            </a:r>
          </a:p>
        </p:txBody>
      </p:sp>
      <p:sp>
        <p:nvSpPr>
          <p:cNvPr id="44" name="Rezervirano mjesto za tekst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hr-HR" noProof="0"/>
              <a:t>Naslov</a:t>
            </a:r>
          </a:p>
        </p:txBody>
      </p:sp>
      <p:sp>
        <p:nvSpPr>
          <p:cNvPr id="45" name="Rezervirano mjesto za sliku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46" name="Rezervirano mjesto za tekst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hr-HR" noProof="0"/>
              <a:t>Naziv</a:t>
            </a:r>
          </a:p>
        </p:txBody>
      </p:sp>
      <p:sp>
        <p:nvSpPr>
          <p:cNvPr id="47" name="Rezervirano mjesto za tekst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hr-HR" noProof="0"/>
              <a:t>Naslov</a:t>
            </a:r>
          </a:p>
        </p:txBody>
      </p:sp>
      <p:sp>
        <p:nvSpPr>
          <p:cNvPr id="48" name="Rezervirano mjesto za sliku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49" name="Rezervirano mjesto za tekst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hr-HR" noProof="0"/>
              <a:t>Naziv</a:t>
            </a:r>
          </a:p>
        </p:txBody>
      </p:sp>
      <p:sp>
        <p:nvSpPr>
          <p:cNvPr id="50" name="Rezervirano mjesto za tekst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hr-HR" noProof="0"/>
              <a:t>Naslov</a:t>
            </a:r>
          </a:p>
        </p:txBody>
      </p:sp>
      <p:sp>
        <p:nvSpPr>
          <p:cNvPr id="51" name="Rezervirano mjesto za sliku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52" name="Rezervirano mjesto za tekst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hr-HR" noProof="0"/>
              <a:t>Naziv</a:t>
            </a:r>
          </a:p>
        </p:txBody>
      </p:sp>
      <p:sp>
        <p:nvSpPr>
          <p:cNvPr id="53" name="Rezervirano mjesto za tekst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hr-HR" noProof="0"/>
              <a:t>Naslov</a:t>
            </a:r>
          </a:p>
        </p:txBody>
      </p:sp>
      <p:sp>
        <p:nvSpPr>
          <p:cNvPr id="18" name="Rezervirano mjesto za datum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D3B37F8-DA30-4159-97BF-B9EA011F960F}" type="datetime1">
              <a:rPr lang="hr-HR" noProof="0" smtClean="0"/>
              <a:t>8.4.2024.</a:t>
            </a:fld>
            <a:endParaRPr lang="hr-HR" noProof="0"/>
          </a:p>
        </p:txBody>
      </p:sp>
      <p:sp>
        <p:nvSpPr>
          <p:cNvPr id="22" name="Rezervirano mjesto za podnožje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hr-HR" noProof="0"/>
              <a:t>NASLOV PREZENTACIJE</a:t>
            </a:r>
          </a:p>
        </p:txBody>
      </p:sp>
      <p:sp>
        <p:nvSpPr>
          <p:cNvPr id="23" name="Rezervirano mjesto za broj slajda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1FD95D-68F7-468C-9D55-687FD4224BE5}" type="datetime1">
              <a:rPr lang="hr-HR" noProof="0" smtClean="0">
                <a:latin typeface="Arial" panose="020B0604020202020204" pitchFamily="34" charset="0"/>
                <a:cs typeface="Arial" panose="020B0604020202020204" pitchFamily="34" charset="0"/>
              </a:rPr>
              <a:t>8.4.2024.</a:t>
            </a:fld>
            <a:endParaRPr lang="hr-HR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noProof="0"/>
              <a:t>NASLOV PREZENTACIJE</a:t>
            </a:r>
            <a:endParaRPr lang="hr-HR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hr-HR" noProof="0" smtClean="0"/>
              <a:pPr/>
              <a:t>‹#›</a:t>
            </a:fld>
            <a:endParaRPr lang="hr-HR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ribd.com/document/449634866/medicinski-termini-doc" TargetMode="External"/><Relationship Id="rId3" Type="http://schemas.openxmlformats.org/officeDocument/2006/relationships/hyperlink" Target="https://www.enciklopedija.hr/clanak/medicina" TargetMode="External"/><Relationship Id="rId7" Type="http://schemas.openxmlformats.org/officeDocument/2006/relationships/hyperlink" Target="https://womanaz.ru/hr/news-and-trends/an-interesting-story-of-the-origin-of-the-latin-language-in-medicine-latin-in-medical-terminology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eskiadmin.ru/hr/latinskii-yazyk-i-osnovy-medicinskoi-ter" TargetMode="External"/><Relationship Id="rId5" Type="http://schemas.openxmlformats.org/officeDocument/2006/relationships/hyperlink" Target="https://www.youtube.com/watch?v=UzXqCrQvrr0" TargetMode="External"/><Relationship Id="rId4" Type="http://schemas.openxmlformats.org/officeDocument/2006/relationships/hyperlink" Target="https://hr.wikipedia.org/wiki/Medicina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688183" cy="2387600"/>
          </a:xfrm>
        </p:spPr>
        <p:txBody>
          <a:bodyPr rtlCol="0"/>
          <a:lstStyle/>
          <a:p>
            <a:pPr rtl="0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LATINSKI JEZIK </a:t>
            </a:r>
            <a:b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MEDICINI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160" y="5577594"/>
            <a:ext cx="9500507" cy="1071562"/>
          </a:xfrm>
        </p:spPr>
        <p:txBody>
          <a:bodyPr rtlCol="0"/>
          <a:lstStyle/>
          <a:p>
            <a:pPr rtl="0"/>
            <a:r>
              <a:rPr lang="hr-HR" dirty="0"/>
              <a:t>						        Karlo Košta, 1.f</a:t>
            </a:r>
          </a:p>
          <a:p>
            <a:pPr rtl="0"/>
            <a:r>
              <a:rPr lang="hr-HR" dirty="0"/>
              <a:t>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ULOGA LATINSKOG JEZIKA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:a16="http://schemas.microsoft.com/office/drawing/2014/main" id="{50A86E01-62BB-5145-A6C3-515717DD3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hr-HR" smtClean="0"/>
              <a:pPr rtl="0"/>
              <a:t>10</a:t>
            </a:fld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4D89278-AF93-2EA1-6EA9-544EC9AFA90A}"/>
              </a:ext>
            </a:extLst>
          </p:cNvPr>
          <p:cNvSpPr txBox="1"/>
          <p:nvPr/>
        </p:nvSpPr>
        <p:spPr>
          <a:xfrm>
            <a:off x="366410" y="2032793"/>
            <a:ext cx="92692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Nazivi u medicini – uglavnom iz latinskog jezika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Medicinska terminologija – osnova prenošenja informacija u medicini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Medicinski nazivi prema nastanku: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Izvorno latinske riječi - </a:t>
            </a:r>
            <a:r>
              <a:rPr lang="hr-HR" b="0" i="1" dirty="0">
                <a:solidFill>
                  <a:srgbClr val="383838"/>
                </a:solidFill>
                <a:effectLst/>
                <a:latin typeface="Corbel" panose="020B0503020204020204" pitchFamily="34" charset="0"/>
              </a:rPr>
              <a:t>vena,-</a:t>
            </a:r>
            <a:r>
              <a:rPr lang="hr-HR" b="0" i="1" dirty="0" err="1">
                <a:solidFill>
                  <a:srgbClr val="383838"/>
                </a:solidFill>
                <a:effectLst/>
                <a:latin typeface="Corbel" panose="020B0503020204020204" pitchFamily="34" charset="0"/>
              </a:rPr>
              <a:t>ae,f</a:t>
            </a:r>
            <a:r>
              <a:rPr lang="hr-HR" b="0" i="1" dirty="0">
                <a:solidFill>
                  <a:srgbClr val="383838"/>
                </a:solidFill>
                <a:effectLst/>
                <a:latin typeface="Corbel" panose="020B0503020204020204" pitchFamily="34" charset="0"/>
              </a:rPr>
              <a:t>. – </a:t>
            </a:r>
            <a:r>
              <a:rPr lang="hr-HR" b="0" dirty="0">
                <a:solidFill>
                  <a:srgbClr val="383838"/>
                </a:solidFill>
                <a:effectLst/>
                <a:latin typeface="Corbel" panose="020B0503020204020204" pitchFamily="34" charset="0"/>
              </a:rPr>
              <a:t>vena</a:t>
            </a:r>
            <a:endParaRPr lang="hr-HR" dirty="0">
              <a:latin typeface="Corbel" panose="020B0503020204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err="1">
                <a:latin typeface="Corbel" panose="020B0503020204020204" pitchFamily="34" charset="0"/>
              </a:rPr>
              <a:t>Polatinjene</a:t>
            </a:r>
            <a:r>
              <a:rPr lang="hr-HR" dirty="0">
                <a:latin typeface="Corbel" panose="020B0503020204020204" pitchFamily="34" charset="0"/>
              </a:rPr>
              <a:t> grčke riječi - </a:t>
            </a:r>
            <a:r>
              <a:rPr lang="hr-HR" b="0" i="1" dirty="0" err="1">
                <a:solidFill>
                  <a:srgbClr val="383838"/>
                </a:solidFill>
                <a:effectLst/>
                <a:latin typeface="Corbel" panose="020B0503020204020204" pitchFamily="34" charset="0"/>
              </a:rPr>
              <a:t>psychosis</a:t>
            </a:r>
            <a:r>
              <a:rPr lang="hr-HR" b="0" i="1" dirty="0">
                <a:solidFill>
                  <a:srgbClr val="383838"/>
                </a:solidFill>
                <a:effectLst/>
                <a:latin typeface="Corbel" panose="020B0503020204020204" pitchFamily="34" charset="0"/>
              </a:rPr>
              <a:t>,-</a:t>
            </a:r>
            <a:r>
              <a:rPr lang="hr-HR" b="0" i="1" dirty="0" err="1">
                <a:solidFill>
                  <a:srgbClr val="383838"/>
                </a:solidFill>
                <a:effectLst/>
                <a:latin typeface="Corbel" panose="020B0503020204020204" pitchFamily="34" charset="0"/>
              </a:rPr>
              <a:t>is,f</a:t>
            </a:r>
            <a:r>
              <a:rPr lang="hr-HR" b="0" i="1" dirty="0">
                <a:solidFill>
                  <a:srgbClr val="383838"/>
                </a:solidFill>
                <a:effectLst/>
                <a:latin typeface="Corbel" panose="020B0503020204020204" pitchFamily="34" charset="0"/>
              </a:rPr>
              <a:t>. </a:t>
            </a:r>
            <a:r>
              <a:rPr lang="hr-HR" b="0" i="0" dirty="0">
                <a:solidFill>
                  <a:srgbClr val="383838"/>
                </a:solidFill>
                <a:effectLst/>
                <a:latin typeface="Corbel" panose="020B0503020204020204" pitchFamily="34" charset="0"/>
              </a:rPr>
              <a:t>– psihoza</a:t>
            </a:r>
            <a:endParaRPr lang="hr-HR" dirty="0">
              <a:latin typeface="Corbel" panose="020B0503020204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Nove riječi od latinskih ili grčkih </a:t>
            </a:r>
            <a:r>
              <a:rPr lang="hr-HR" dirty="0" err="1">
                <a:latin typeface="Corbel" panose="020B0503020204020204" pitchFamily="34" charset="0"/>
              </a:rPr>
              <a:t>korjena</a:t>
            </a:r>
            <a:r>
              <a:rPr lang="hr-HR" dirty="0">
                <a:latin typeface="Corbel" panose="020B0503020204020204" pitchFamily="34" charset="0"/>
              </a:rPr>
              <a:t> i dodataka –</a:t>
            </a:r>
          </a:p>
          <a:p>
            <a:pPr lvl="1">
              <a:lnSpc>
                <a:spcPct val="150000"/>
              </a:lnSpc>
            </a:pPr>
            <a:r>
              <a:rPr lang="hr-HR" dirty="0">
                <a:latin typeface="Corbel" panose="020B0503020204020204" pitchFamily="34" charset="0"/>
              </a:rPr>
              <a:t>      </a:t>
            </a:r>
            <a:r>
              <a:rPr lang="hr-HR" b="0" i="0" dirty="0">
                <a:solidFill>
                  <a:srgbClr val="383838"/>
                </a:solidFill>
                <a:effectLst/>
                <a:latin typeface="Corbel" panose="020B0503020204020204" pitchFamily="34" charset="0"/>
              </a:rPr>
              <a:t>transfuziologija -  lat. </a:t>
            </a:r>
            <a:r>
              <a:rPr lang="hr-HR" b="0" i="1" dirty="0" err="1">
                <a:solidFill>
                  <a:srgbClr val="383838"/>
                </a:solidFill>
                <a:effectLst/>
                <a:latin typeface="Corbel" panose="020B0503020204020204" pitchFamily="34" charset="0"/>
              </a:rPr>
              <a:t>transfusio</a:t>
            </a:r>
            <a:r>
              <a:rPr lang="hr-HR" b="0" i="0" dirty="0">
                <a:solidFill>
                  <a:srgbClr val="383838"/>
                </a:solidFill>
                <a:effectLst/>
                <a:latin typeface="Corbel" panose="020B0503020204020204" pitchFamily="34" charset="0"/>
              </a:rPr>
              <a:t>,-</a:t>
            </a:r>
            <a:r>
              <a:rPr lang="hr-HR" b="0" i="1" dirty="0" err="1">
                <a:solidFill>
                  <a:srgbClr val="383838"/>
                </a:solidFill>
                <a:effectLst/>
                <a:latin typeface="Corbel" panose="020B0503020204020204" pitchFamily="34" charset="0"/>
              </a:rPr>
              <a:t>onis,f</a:t>
            </a:r>
            <a:r>
              <a:rPr lang="hr-HR" b="0" i="1" dirty="0">
                <a:solidFill>
                  <a:srgbClr val="383838"/>
                </a:solidFill>
                <a:effectLst/>
                <a:latin typeface="Corbel" panose="020B0503020204020204" pitchFamily="34" charset="0"/>
              </a:rPr>
              <a:t>.</a:t>
            </a:r>
            <a:r>
              <a:rPr lang="hr-HR" b="0" i="0" dirty="0">
                <a:solidFill>
                  <a:srgbClr val="383838"/>
                </a:solidFill>
                <a:effectLst/>
                <a:latin typeface="Corbel" panose="020B0503020204020204" pitchFamily="34" charset="0"/>
              </a:rPr>
              <a:t> – prelijevanje i grčkog sufiksa </a:t>
            </a:r>
            <a:r>
              <a:rPr lang="hr-HR" b="0" i="1" dirty="0" err="1">
                <a:solidFill>
                  <a:srgbClr val="383838"/>
                </a:solidFill>
                <a:effectLst/>
                <a:latin typeface="Corbel" panose="020B0503020204020204" pitchFamily="34" charset="0"/>
              </a:rPr>
              <a:t>logia</a:t>
            </a:r>
            <a:r>
              <a:rPr lang="hr-HR" dirty="0">
                <a:solidFill>
                  <a:srgbClr val="383838"/>
                </a:solidFill>
                <a:latin typeface="Corbel" panose="020B0503020204020204" pitchFamily="34" charset="0"/>
              </a:rPr>
              <a:t> – znanje</a:t>
            </a:r>
          </a:p>
          <a:p>
            <a:pPr lvl="1">
              <a:lnSpc>
                <a:spcPct val="150000"/>
              </a:lnSpc>
            </a:pPr>
            <a:r>
              <a:rPr lang="hr-HR" dirty="0">
                <a:solidFill>
                  <a:srgbClr val="383838"/>
                </a:solidFill>
                <a:latin typeface="Corbel" panose="020B0503020204020204" pitchFamily="34" charset="0"/>
              </a:rPr>
              <a:t>       </a:t>
            </a:r>
            <a:endParaRPr lang="hr-HR" dirty="0">
              <a:latin typeface="Corbel" panose="020B0503020204020204" pitchFamily="34" charset="0"/>
            </a:endParaRPr>
          </a:p>
          <a:p>
            <a:endParaRPr lang="hr-HR" dirty="0">
              <a:latin typeface="Corbel" panose="020B0503020204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0735F95-6E6B-B1A9-2E4C-22A4C96257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57" t="4911" r="7845" b="-268"/>
          <a:stretch/>
        </p:blipFill>
        <p:spPr>
          <a:xfrm>
            <a:off x="9022703" y="1791478"/>
            <a:ext cx="2668555" cy="382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86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065" y="390330"/>
            <a:ext cx="10617072" cy="1325563"/>
          </a:xfrm>
        </p:spPr>
        <p:txBody>
          <a:bodyPr rtlCol="0"/>
          <a:lstStyle/>
          <a:p>
            <a:pPr rtl="0"/>
            <a:r>
              <a:rPr lang="hr-H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SUVREMENI NAZIVI LATINSKOG PODRIJETLA</a:t>
            </a:r>
            <a:endParaRPr lang="hr-HR" sz="4000" dirty="0">
              <a:latin typeface="Corbel" panose="020B0503020204020204" pitchFamily="34" charset="0"/>
            </a:endParaRP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913" y="1965494"/>
            <a:ext cx="10074621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just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212529"/>
                </a:solidFill>
                <a:latin typeface="Corbel" panose="020B0503020204020204" pitchFamily="34" charset="0"/>
              </a:rPr>
              <a:t>P</a:t>
            </a:r>
            <a:r>
              <a:rPr lang="hr-HR" sz="2000" b="0" i="0" dirty="0">
                <a:solidFill>
                  <a:srgbClr val="212529"/>
                </a:solidFill>
                <a:effectLst/>
                <a:latin typeface="Corbel" panose="020B0503020204020204" pitchFamily="34" charset="0"/>
              </a:rPr>
              <a:t>očinju se koristiti nazivi na nacionalnim jezicima (stručna komunikacija)</a:t>
            </a:r>
          </a:p>
          <a:p>
            <a:pPr marL="342900" indent="-342900" algn="just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212529"/>
                </a:solidFill>
                <a:latin typeface="Corbel" panose="020B0503020204020204" pitchFamily="34" charset="0"/>
              </a:rPr>
              <a:t>Latinski ili „</a:t>
            </a:r>
            <a:r>
              <a:rPr lang="hr-HR" sz="2000" dirty="0" err="1">
                <a:solidFill>
                  <a:srgbClr val="212529"/>
                </a:solidFill>
                <a:latin typeface="Corbel" panose="020B0503020204020204" pitchFamily="34" charset="0"/>
              </a:rPr>
              <a:t>polatinjeni</a:t>
            </a:r>
            <a:r>
              <a:rPr lang="hr-HR" sz="2000" dirty="0">
                <a:solidFill>
                  <a:srgbClr val="212529"/>
                </a:solidFill>
                <a:latin typeface="Corbel" panose="020B0503020204020204" pitchFamily="34" charset="0"/>
              </a:rPr>
              <a:t>” nazivi prilagođavaju se obrascima nacionalnih jezika</a:t>
            </a:r>
          </a:p>
          <a:p>
            <a:pPr marL="8001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000" b="0" dirty="0">
                <a:solidFill>
                  <a:srgbClr val="212529"/>
                </a:solidFill>
                <a:effectLst/>
                <a:latin typeface="Corbel" panose="020B0503020204020204" pitchFamily="34" charset="0"/>
              </a:rPr>
              <a:t>Alergija</a:t>
            </a:r>
            <a:r>
              <a:rPr lang="hr-HR" sz="2000" b="0" i="0" dirty="0">
                <a:solidFill>
                  <a:srgbClr val="212529"/>
                </a:solidFill>
                <a:effectLst/>
                <a:latin typeface="Corbel" panose="020B0503020204020204" pitchFamily="34" charset="0"/>
              </a:rPr>
              <a:t> (</a:t>
            </a:r>
            <a:r>
              <a:rPr lang="hr-HR" sz="2000" dirty="0">
                <a:solidFill>
                  <a:srgbClr val="212529"/>
                </a:solidFill>
                <a:latin typeface="Corbel" panose="020B0503020204020204" pitchFamily="34" charset="0"/>
              </a:rPr>
              <a:t>lat. </a:t>
            </a:r>
            <a:r>
              <a:rPr lang="hr-HR" sz="2000" i="1" dirty="0" err="1">
                <a:solidFill>
                  <a:srgbClr val="212529"/>
                </a:solidFill>
                <a:latin typeface="Corbel" panose="020B0503020204020204" pitchFamily="34" charset="0"/>
              </a:rPr>
              <a:t>allergia</a:t>
            </a:r>
            <a:r>
              <a:rPr lang="hr-HR" sz="2000" i="1" dirty="0">
                <a:solidFill>
                  <a:srgbClr val="212529"/>
                </a:solidFill>
                <a:latin typeface="Corbel" panose="020B0503020204020204" pitchFamily="34" charset="0"/>
              </a:rPr>
              <a:t>, </a:t>
            </a:r>
            <a:r>
              <a:rPr lang="hr-HR" sz="2000" dirty="0">
                <a:solidFill>
                  <a:srgbClr val="212529"/>
                </a:solidFill>
                <a:latin typeface="Corbel" panose="020B0503020204020204" pitchFamily="34" charset="0"/>
              </a:rPr>
              <a:t>eng. </a:t>
            </a:r>
            <a:r>
              <a:rPr lang="hr-HR" sz="2000" i="1" dirty="0" err="1">
                <a:solidFill>
                  <a:srgbClr val="212529"/>
                </a:solidFill>
                <a:latin typeface="Corbel" panose="020B0503020204020204" pitchFamily="34" charset="0"/>
              </a:rPr>
              <a:t>allergy</a:t>
            </a:r>
            <a:r>
              <a:rPr lang="hr-HR" sz="2000" i="1" dirty="0">
                <a:solidFill>
                  <a:srgbClr val="212529"/>
                </a:solidFill>
                <a:latin typeface="Corbel" panose="020B0503020204020204" pitchFamily="34" charset="0"/>
              </a:rPr>
              <a:t>, </a:t>
            </a:r>
            <a:r>
              <a:rPr lang="hr-HR" sz="2000" dirty="0">
                <a:solidFill>
                  <a:srgbClr val="212529"/>
                </a:solidFill>
                <a:latin typeface="Corbel" panose="020B0503020204020204" pitchFamily="34" charset="0"/>
              </a:rPr>
              <a:t>njem. </a:t>
            </a:r>
            <a:r>
              <a:rPr lang="hr-HR" sz="2000" i="1" dirty="0" err="1">
                <a:solidFill>
                  <a:srgbClr val="212529"/>
                </a:solidFill>
                <a:latin typeface="Corbel" panose="020B0503020204020204" pitchFamily="34" charset="0"/>
              </a:rPr>
              <a:t>allergie</a:t>
            </a:r>
            <a:r>
              <a:rPr lang="hr-HR" sz="2000" i="1" dirty="0">
                <a:solidFill>
                  <a:srgbClr val="212529"/>
                </a:solidFill>
                <a:latin typeface="Corbel" panose="020B0503020204020204" pitchFamily="34" charset="0"/>
              </a:rPr>
              <a:t>)</a:t>
            </a:r>
          </a:p>
          <a:p>
            <a:pPr marL="8001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212529"/>
                </a:solidFill>
                <a:latin typeface="Corbel" panose="020B0503020204020204" pitchFamily="34" charset="0"/>
              </a:rPr>
              <a:t>Imunitet</a:t>
            </a:r>
            <a:r>
              <a:rPr lang="hr-HR" sz="2000" i="1" dirty="0">
                <a:solidFill>
                  <a:srgbClr val="212529"/>
                </a:solidFill>
                <a:latin typeface="Corbel" panose="020B0503020204020204" pitchFamily="34" charset="0"/>
              </a:rPr>
              <a:t> </a:t>
            </a:r>
            <a:r>
              <a:rPr lang="hr-HR" sz="2000" dirty="0">
                <a:solidFill>
                  <a:srgbClr val="212529"/>
                </a:solidFill>
                <a:latin typeface="Corbel" panose="020B0503020204020204" pitchFamily="34" charset="0"/>
              </a:rPr>
              <a:t>(lat. </a:t>
            </a:r>
            <a:r>
              <a:rPr lang="hr-HR" sz="2000" i="1" dirty="0" err="1">
                <a:solidFill>
                  <a:srgbClr val="212529"/>
                </a:solidFill>
                <a:latin typeface="Corbel" panose="020B0503020204020204" pitchFamily="34" charset="0"/>
              </a:rPr>
              <a:t>immunitas</a:t>
            </a:r>
            <a:r>
              <a:rPr lang="hr-HR" sz="2000" dirty="0">
                <a:solidFill>
                  <a:srgbClr val="212529"/>
                </a:solidFill>
                <a:latin typeface="Corbel" panose="020B0503020204020204" pitchFamily="34" charset="0"/>
              </a:rPr>
              <a:t>, eng. </a:t>
            </a:r>
            <a:r>
              <a:rPr lang="hr-HR" sz="2000" i="1" dirty="0" err="1">
                <a:solidFill>
                  <a:srgbClr val="212529"/>
                </a:solidFill>
                <a:latin typeface="Corbel" panose="020B0503020204020204" pitchFamily="34" charset="0"/>
              </a:rPr>
              <a:t>immunity</a:t>
            </a:r>
            <a:r>
              <a:rPr lang="hr-HR" sz="2000" i="1" dirty="0">
                <a:solidFill>
                  <a:srgbClr val="212529"/>
                </a:solidFill>
                <a:latin typeface="Corbel" panose="020B0503020204020204" pitchFamily="34" charset="0"/>
              </a:rPr>
              <a:t>,</a:t>
            </a:r>
            <a:r>
              <a:rPr lang="hr-HR" sz="2000" dirty="0">
                <a:solidFill>
                  <a:srgbClr val="212529"/>
                </a:solidFill>
                <a:latin typeface="Corbel" panose="020B0503020204020204" pitchFamily="34" charset="0"/>
              </a:rPr>
              <a:t> njem. </a:t>
            </a:r>
            <a:r>
              <a:rPr lang="hr-HR" sz="2000" i="1" dirty="0" err="1">
                <a:solidFill>
                  <a:srgbClr val="212529"/>
                </a:solidFill>
                <a:latin typeface="Corbel" panose="020B0503020204020204" pitchFamily="34" charset="0"/>
              </a:rPr>
              <a:t>immunität</a:t>
            </a:r>
            <a:r>
              <a:rPr lang="hr-HR" sz="2000" i="1" dirty="0">
                <a:solidFill>
                  <a:srgbClr val="212529"/>
                </a:solidFill>
                <a:latin typeface="Corbel" panose="020B0503020204020204" pitchFamily="34" charset="0"/>
              </a:rPr>
              <a:t>)</a:t>
            </a:r>
          </a:p>
          <a:p>
            <a:pPr marL="8001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212529"/>
                </a:solidFill>
                <a:latin typeface="Corbel" panose="020B0503020204020204" pitchFamily="34" charset="0"/>
              </a:rPr>
              <a:t>Invalidnost</a:t>
            </a:r>
            <a:r>
              <a:rPr lang="hr-HR" sz="2000" i="1" dirty="0">
                <a:solidFill>
                  <a:srgbClr val="212529"/>
                </a:solidFill>
                <a:latin typeface="Corbel" panose="020B0503020204020204" pitchFamily="34" charset="0"/>
              </a:rPr>
              <a:t> </a:t>
            </a:r>
            <a:r>
              <a:rPr lang="hr-HR" sz="2000" dirty="0">
                <a:solidFill>
                  <a:srgbClr val="212529"/>
                </a:solidFill>
                <a:latin typeface="Corbel" panose="020B0503020204020204" pitchFamily="34" charset="0"/>
              </a:rPr>
              <a:t>(lat. </a:t>
            </a:r>
            <a:r>
              <a:rPr lang="hr-HR" sz="2000" i="1" dirty="0" err="1">
                <a:solidFill>
                  <a:srgbClr val="212529"/>
                </a:solidFill>
                <a:latin typeface="Corbel" panose="020B0503020204020204" pitchFamily="34" charset="0"/>
              </a:rPr>
              <a:t>invaliditas</a:t>
            </a:r>
            <a:r>
              <a:rPr lang="hr-HR" sz="2000" dirty="0">
                <a:solidFill>
                  <a:srgbClr val="212529"/>
                </a:solidFill>
                <a:latin typeface="Corbel" panose="020B0503020204020204" pitchFamily="34" charset="0"/>
              </a:rPr>
              <a:t>, eng.</a:t>
            </a:r>
            <a:r>
              <a:rPr lang="hr-HR" sz="2000" i="1" dirty="0">
                <a:solidFill>
                  <a:srgbClr val="212529"/>
                </a:solidFill>
                <a:latin typeface="Corbel" panose="020B0503020204020204" pitchFamily="34" charset="0"/>
              </a:rPr>
              <a:t> </a:t>
            </a:r>
            <a:r>
              <a:rPr lang="hr-HR" sz="2000" i="1" dirty="0" err="1">
                <a:solidFill>
                  <a:srgbClr val="212529"/>
                </a:solidFill>
                <a:latin typeface="Corbel" panose="020B0503020204020204" pitchFamily="34" charset="0"/>
              </a:rPr>
              <a:t>invalidity</a:t>
            </a:r>
            <a:r>
              <a:rPr lang="hr-HR" sz="2000" dirty="0">
                <a:solidFill>
                  <a:srgbClr val="212529"/>
                </a:solidFill>
                <a:latin typeface="Corbel" panose="020B0503020204020204" pitchFamily="34" charset="0"/>
              </a:rPr>
              <a:t>, njem. </a:t>
            </a:r>
            <a:r>
              <a:rPr lang="hr-HR" sz="2000" i="1" dirty="0" err="1">
                <a:solidFill>
                  <a:srgbClr val="212529"/>
                </a:solidFill>
                <a:latin typeface="Corbel" panose="020B0503020204020204" pitchFamily="34" charset="0"/>
              </a:rPr>
              <a:t>invalidität</a:t>
            </a:r>
            <a:r>
              <a:rPr lang="hr-HR" sz="2000" dirty="0">
                <a:solidFill>
                  <a:srgbClr val="212529"/>
                </a:solidFill>
                <a:latin typeface="Corbel" panose="020B0503020204020204" pitchFamily="34" charset="0"/>
              </a:rPr>
              <a:t>)</a:t>
            </a:r>
            <a:endParaRPr lang="hr-HR" sz="2000" i="1" dirty="0">
              <a:solidFill>
                <a:srgbClr val="212529"/>
              </a:solidFill>
              <a:latin typeface="Corbel" panose="020B0503020204020204" pitchFamily="34" charset="0"/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endParaRPr lang="hr-HR" sz="2400" b="0" i="1" dirty="0">
              <a:solidFill>
                <a:srgbClr val="212529"/>
              </a:solidFill>
              <a:effectLst/>
              <a:latin typeface="A Plantin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hr-HR" b="0" i="0" dirty="0">
              <a:solidFill>
                <a:srgbClr val="212529"/>
              </a:solidFill>
              <a:effectLst/>
              <a:latin typeface="A Plantin"/>
            </a:endParaRP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hr-HR" smtClean="0"/>
              <a:pPr rtl="0"/>
              <a:t>11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7FE841E-E42F-C3F1-BF37-558D983AB3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33" t="22167" r="8175" b="21892"/>
          <a:stretch/>
        </p:blipFill>
        <p:spPr>
          <a:xfrm>
            <a:off x="265933" y="4450017"/>
            <a:ext cx="2604993" cy="177735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52233C5-0E40-1398-0810-CC98640884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15279" r="694" b="15554"/>
          <a:stretch/>
        </p:blipFill>
        <p:spPr>
          <a:xfrm>
            <a:off x="3006212" y="4450017"/>
            <a:ext cx="2533488" cy="176458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48C0FE9-1CD8-B52F-5AF7-F9F2D0C6E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9700" y="4186928"/>
            <a:ext cx="2459555" cy="2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50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19" y="419877"/>
            <a:ext cx="9731828" cy="819074"/>
          </a:xfrm>
        </p:spPr>
        <p:txBody>
          <a:bodyPr rtlCol="0"/>
          <a:lstStyle/>
          <a:p>
            <a:pPr rtl="0"/>
            <a:r>
              <a:rPr lang="hr-H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TVORBA IZVEDENICA LATINSKIH NAZIVA  </a:t>
            </a:r>
            <a:endParaRPr lang="hr-HR" sz="4000" b="0" dirty="0">
              <a:latin typeface="Corbel" panose="020B0503020204020204" pitchFamily="34" charset="0"/>
            </a:endParaRP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987CCF58-9B83-4A4F-8CA9-3D9C9BB7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hr-HR" smtClean="0"/>
              <a:pPr rtl="0"/>
              <a:t>12</a:t>
            </a:fld>
            <a:endParaRPr lang="hr-HR"/>
          </a:p>
        </p:txBody>
      </p:sp>
      <p:sp>
        <p:nvSpPr>
          <p:cNvPr id="22" name="Rezervirano mjesto za tekst 35">
            <a:extLst>
              <a:ext uri="{FF2B5EF4-FFF2-40B4-BE49-F238E27FC236}">
                <a16:creationId xmlns:a16="http://schemas.microsoft.com/office/drawing/2014/main" id="{31CCC495-5B75-9768-AFF3-849F0B831933}"/>
              </a:ext>
            </a:extLst>
          </p:cNvPr>
          <p:cNvSpPr txBox="1">
            <a:spLocks/>
          </p:cNvSpPr>
          <p:nvPr/>
        </p:nvSpPr>
        <p:spPr>
          <a:xfrm>
            <a:off x="653143" y="1623527"/>
            <a:ext cx="8621486" cy="45999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r-HR" sz="2000" b="0" dirty="0">
                <a:latin typeface="Corbel" panose="020B0503020204020204" pitchFamily="34" charset="0"/>
              </a:rPr>
              <a:t>Veliki dio latinskih naziva su izvedenice. Najčešće se tvore uz pomoć dometaka</a:t>
            </a:r>
            <a:r>
              <a:rPr lang="hr-HR" b="0" dirty="0">
                <a:latin typeface="Corbel" panose="020B0503020204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hr-HR" sz="700" b="0" dirty="0">
              <a:latin typeface="Corbel" panose="020B05030202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Dometak –</a:t>
            </a:r>
            <a:r>
              <a:rPr lang="hr-HR" dirty="0" err="1">
                <a:latin typeface="Corbel" panose="020B0503020204020204" pitchFamily="34" charset="0"/>
              </a:rPr>
              <a:t>ia</a:t>
            </a:r>
            <a:r>
              <a:rPr lang="hr-HR" dirty="0">
                <a:latin typeface="Corbel" panose="020B0503020204020204" pitchFamily="34" charset="0"/>
              </a:rPr>
              <a:t> = </a:t>
            </a:r>
            <a:r>
              <a:rPr lang="hr-HR" b="0" dirty="0">
                <a:latin typeface="Corbel" panose="020B0503020204020204" pitchFamily="34" charset="0"/>
              </a:rPr>
              <a:t>ako je osnovica naziv organa označavaju bolest cijelog organa ili jednog dijela organa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Dometak –</a:t>
            </a:r>
            <a:r>
              <a:rPr lang="hr-HR" dirty="0" err="1">
                <a:latin typeface="Corbel" panose="020B0503020204020204" pitchFamily="34" charset="0"/>
              </a:rPr>
              <a:t>iasis</a:t>
            </a:r>
            <a:r>
              <a:rPr lang="hr-HR" dirty="0">
                <a:latin typeface="Corbel" panose="020B0503020204020204" pitchFamily="34" charset="0"/>
              </a:rPr>
              <a:t> </a:t>
            </a:r>
            <a:r>
              <a:rPr lang="hr-HR" b="0" dirty="0">
                <a:latin typeface="Corbel" panose="020B0503020204020204" pitchFamily="34" charset="0"/>
              </a:rPr>
              <a:t>= bolest ili bolesno stanje  uzrokovano nametnikom ili kamenci i slične bolesti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Dometak –</a:t>
            </a:r>
            <a:r>
              <a:rPr lang="hr-HR" dirty="0" err="1">
                <a:latin typeface="Corbel" panose="020B0503020204020204" pitchFamily="34" charset="0"/>
              </a:rPr>
              <a:t>itis</a:t>
            </a:r>
            <a:r>
              <a:rPr lang="hr-HR" dirty="0">
                <a:latin typeface="Corbel" panose="020B0503020204020204" pitchFamily="34" charset="0"/>
              </a:rPr>
              <a:t> = </a:t>
            </a:r>
            <a:r>
              <a:rPr lang="hr-HR" b="0" dirty="0">
                <a:latin typeface="Corbel" panose="020B0503020204020204" pitchFamily="34" charset="0"/>
              </a:rPr>
              <a:t>nazivi sa ovim dometkom se koriste za bolest upale organa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Dometak –oma </a:t>
            </a:r>
            <a:r>
              <a:rPr lang="hr-HR" b="0" dirty="0">
                <a:latin typeface="Corbel" panose="020B0503020204020204" pitchFamily="34" charset="0"/>
              </a:rPr>
              <a:t>= naziv koji se koristi za novotvorine (tumore), a katkad za otekline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Dometak –</a:t>
            </a:r>
            <a:r>
              <a:rPr lang="hr-HR" dirty="0" err="1">
                <a:latin typeface="Corbel" panose="020B0503020204020204" pitchFamily="34" charset="0"/>
              </a:rPr>
              <a:t>osis</a:t>
            </a:r>
            <a:r>
              <a:rPr lang="hr-HR" dirty="0">
                <a:latin typeface="Corbel" panose="020B0503020204020204" pitchFamily="34" charset="0"/>
              </a:rPr>
              <a:t> </a:t>
            </a:r>
            <a:r>
              <a:rPr lang="hr-HR" b="0" dirty="0">
                <a:latin typeface="Corbel" panose="020B0503020204020204" pitchFamily="34" charset="0"/>
              </a:rPr>
              <a:t>= nazivi koji označuju bolesti, patološka stanja i stanja </a:t>
            </a:r>
            <a:r>
              <a:rPr lang="hr-HR" b="0" dirty="0" err="1">
                <a:latin typeface="Corbel" panose="020B0503020204020204" pitchFamily="34" charset="0"/>
              </a:rPr>
              <a:t>neupalne</a:t>
            </a:r>
            <a:r>
              <a:rPr lang="hr-HR" b="0" dirty="0">
                <a:latin typeface="Corbel" panose="020B0503020204020204" pitchFamily="34" charset="0"/>
              </a:rPr>
              <a:t> prirode, degeneracijske bolesti i bolesti uzrokovane mikroorganizmima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b="0" dirty="0">
              <a:latin typeface="Corbel" panose="020B05030202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b="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444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0C85F0-9E64-021D-41FB-8976C896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MEDICINSKI TERMINI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69896C1-E3C5-CB24-C7E0-144E0F6DB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862" y="2060506"/>
            <a:ext cx="10565675" cy="3366813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hr-HR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Abdomen, </a:t>
            </a:r>
            <a:r>
              <a:rPr lang="hr-HR" sz="1800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inis,n</a:t>
            </a:r>
            <a:r>
              <a:rPr lang="hr-HR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.- trbuh;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hr-HR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Abortus, us,m.-pobačaj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hr-HR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Abortus </a:t>
            </a:r>
            <a:r>
              <a:rPr lang="hr-HR" sz="1800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imminens</a:t>
            </a:r>
            <a:r>
              <a:rPr lang="hr-HR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- prijeteći;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hr-HR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Abortus </a:t>
            </a:r>
            <a:r>
              <a:rPr lang="hr-HR" sz="1800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incipiens</a:t>
            </a:r>
            <a:r>
              <a:rPr lang="hr-HR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–početni;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hr-HR" sz="1800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Abscessus</a:t>
            </a:r>
            <a:r>
              <a:rPr lang="hr-HR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 </a:t>
            </a:r>
            <a:r>
              <a:rPr lang="hr-HR" sz="1800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us,m</a:t>
            </a:r>
            <a:r>
              <a:rPr lang="hr-HR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.-gnojenje;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hr-HR" sz="1800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Acidum</a:t>
            </a:r>
            <a:r>
              <a:rPr lang="hr-HR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 i,n.-kiselina;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hr-HR" sz="1800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Acutus,a,um</a:t>
            </a:r>
            <a:r>
              <a:rPr lang="hr-HR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-oštar, jak, akutan;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hr-HR" sz="1800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addo</a:t>
            </a:r>
            <a:r>
              <a:rPr lang="hr-HR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 ere 3.-stiti, dodati;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hr-HR" sz="1800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Auditus</a:t>
            </a:r>
            <a:r>
              <a:rPr lang="hr-HR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 </a:t>
            </a:r>
            <a:r>
              <a:rPr lang="hr-HR" sz="1800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us,m</a:t>
            </a:r>
            <a:r>
              <a:rPr lang="hr-HR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.-sluh;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hr-HR" sz="1800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Auris</a:t>
            </a:r>
            <a:r>
              <a:rPr lang="hr-HR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 </a:t>
            </a:r>
            <a:r>
              <a:rPr lang="hr-HR" sz="1800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is,f</a:t>
            </a:r>
            <a:r>
              <a:rPr lang="hr-HR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.-uho;</a:t>
            </a:r>
          </a:p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0C7E2E7-BB05-C2E1-6095-1265D48C1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hr-HR" noProof="0" smtClean="0"/>
              <a:pPr/>
              <a:t>13</a:t>
            </a:fld>
            <a:endParaRPr lang="hr-HR" noProof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8537D5A0-631E-F937-097A-0AA94A75C8A1}"/>
              </a:ext>
            </a:extLst>
          </p:cNvPr>
          <p:cNvSpPr txBox="1"/>
          <p:nvPr/>
        </p:nvSpPr>
        <p:spPr>
          <a:xfrm>
            <a:off x="4040505" y="2060506"/>
            <a:ext cx="4033156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Bacillum</a:t>
            </a:r>
            <a:r>
              <a:rPr lang="hr-HR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 i,n.-bacil;</a:t>
            </a:r>
          </a:p>
          <a:p>
            <a:pPr>
              <a:lnSpc>
                <a:spcPct val="150000"/>
              </a:lnSpc>
            </a:pPr>
            <a:r>
              <a:rPr lang="hr-HR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Balbuties</a:t>
            </a:r>
            <a:r>
              <a:rPr lang="hr-HR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 ei,f.-mucanje;</a:t>
            </a:r>
          </a:p>
          <a:p>
            <a:pPr>
              <a:lnSpc>
                <a:spcPct val="150000"/>
              </a:lnSpc>
            </a:pPr>
            <a:r>
              <a:rPr lang="hr-HR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Benignus,a,um</a:t>
            </a:r>
            <a:r>
              <a:rPr lang="hr-HR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-dobroćudan;</a:t>
            </a:r>
          </a:p>
          <a:p>
            <a:pPr>
              <a:lnSpc>
                <a:spcPct val="150000"/>
              </a:lnSpc>
            </a:pPr>
            <a:r>
              <a:rPr lang="hr-HR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Bibo</a:t>
            </a:r>
            <a:r>
              <a:rPr lang="hr-HR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 -ere, 3.-piti;</a:t>
            </a:r>
          </a:p>
          <a:p>
            <a:pPr>
              <a:lnSpc>
                <a:spcPct val="150000"/>
              </a:lnSpc>
            </a:pPr>
            <a:r>
              <a:rPr lang="hr-HR" b="0" i="0" dirty="0">
                <a:solidFill>
                  <a:srgbClr val="000000"/>
                </a:solidFill>
                <a:effectLst/>
                <a:latin typeface="ff1"/>
              </a:rPr>
              <a:t>Barba, ae,f.-brada; </a:t>
            </a:r>
          </a:p>
          <a:p>
            <a:pPr>
              <a:lnSpc>
                <a:spcPct val="150000"/>
              </a:lnSpc>
            </a:pPr>
            <a:r>
              <a:rPr lang="hr-HR" b="0" i="0" dirty="0">
                <a:solidFill>
                  <a:srgbClr val="000000"/>
                </a:solidFill>
                <a:effectLst/>
                <a:latin typeface="ff1"/>
              </a:rPr>
              <a:t>Bis-dvaput;</a:t>
            </a:r>
          </a:p>
          <a:p>
            <a:r>
              <a:rPr lang="hr-HR" sz="15000" dirty="0"/>
              <a:t>…</a:t>
            </a:r>
          </a:p>
          <a:p>
            <a:endParaRPr lang="hr-HR" sz="2000" b="0" i="0" dirty="0">
              <a:solidFill>
                <a:srgbClr val="000000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EA50E4FA-4C2B-035B-C54F-E6C28660F0AE}"/>
              </a:ext>
            </a:extLst>
          </p:cNvPr>
          <p:cNvSpPr txBox="1"/>
          <p:nvPr/>
        </p:nvSpPr>
        <p:spPr>
          <a:xfrm>
            <a:off x="7114729" y="2060506"/>
            <a:ext cx="3705808" cy="461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hr-HR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Cavum</a:t>
            </a:r>
            <a:r>
              <a:rPr lang="hr-HR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 i,n.-šupljina;</a:t>
            </a:r>
          </a:p>
          <a:p>
            <a:pPr algn="l">
              <a:lnSpc>
                <a:spcPct val="150000"/>
              </a:lnSpc>
            </a:pPr>
            <a:r>
              <a:rPr lang="hr-HR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Cavum</a:t>
            </a:r>
            <a:r>
              <a:rPr lang="hr-HR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hr-HR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thoracale</a:t>
            </a:r>
            <a:r>
              <a:rPr lang="hr-HR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-grudna šupljina;</a:t>
            </a:r>
          </a:p>
          <a:p>
            <a:pPr algn="l">
              <a:lnSpc>
                <a:spcPct val="150000"/>
              </a:lnSpc>
            </a:pPr>
            <a:r>
              <a:rPr lang="hr-HR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Cavum</a:t>
            </a:r>
            <a:r>
              <a:rPr lang="hr-HR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hr-HR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abdominale</a:t>
            </a:r>
            <a:r>
              <a:rPr lang="hr-HR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-trbušna šupljina;</a:t>
            </a:r>
          </a:p>
          <a:p>
            <a:pPr algn="l">
              <a:lnSpc>
                <a:spcPct val="150000"/>
              </a:lnSpc>
            </a:pPr>
            <a:r>
              <a:rPr lang="hr-HR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Cerebrum</a:t>
            </a:r>
            <a:r>
              <a:rPr lang="hr-HR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 i,n.-mozak;</a:t>
            </a:r>
          </a:p>
          <a:p>
            <a:pPr algn="l">
              <a:lnSpc>
                <a:spcPct val="150000"/>
              </a:lnSpc>
            </a:pPr>
            <a:r>
              <a:rPr lang="hr-HR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Cervicalis</a:t>
            </a:r>
            <a:r>
              <a:rPr lang="hr-HR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,-e-vratni;</a:t>
            </a:r>
          </a:p>
          <a:p>
            <a:pPr algn="l">
              <a:lnSpc>
                <a:spcPct val="150000"/>
              </a:lnSpc>
            </a:pPr>
            <a:r>
              <a:rPr lang="hr-HR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Chronicus</a:t>
            </a:r>
            <a:r>
              <a:rPr lang="hr-HR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 a, um.-kroničan;</a:t>
            </a:r>
          </a:p>
          <a:p>
            <a:pPr algn="l">
              <a:lnSpc>
                <a:spcPct val="150000"/>
              </a:lnSpc>
            </a:pPr>
            <a:r>
              <a:rPr lang="hr-HR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Cibus</a:t>
            </a:r>
            <a:r>
              <a:rPr lang="hr-HR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 i,m.-hrana;</a:t>
            </a:r>
          </a:p>
          <a:p>
            <a:pPr algn="l">
              <a:lnSpc>
                <a:spcPct val="150000"/>
              </a:lnSpc>
            </a:pPr>
            <a:r>
              <a:rPr lang="hr-HR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Cilium</a:t>
            </a:r>
            <a:r>
              <a:rPr lang="hr-HR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 ii,n.-trepavica;</a:t>
            </a:r>
          </a:p>
          <a:p>
            <a:pPr algn="l">
              <a:lnSpc>
                <a:spcPct val="150000"/>
              </a:lnSpc>
            </a:pPr>
            <a:r>
              <a:rPr lang="hr-HR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Circulus</a:t>
            </a:r>
            <a:r>
              <a:rPr lang="hr-HR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hr-HR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sanguinis</a:t>
            </a:r>
            <a:r>
              <a:rPr lang="hr-HR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-krvotok;</a:t>
            </a:r>
          </a:p>
          <a:p>
            <a:pPr algn="l">
              <a:lnSpc>
                <a:spcPct val="150000"/>
              </a:lnSpc>
            </a:pPr>
            <a:r>
              <a:rPr lang="hr-HR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Cirrhosis</a:t>
            </a:r>
            <a:r>
              <a:rPr lang="hr-HR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 </a:t>
            </a:r>
            <a:r>
              <a:rPr lang="hr-HR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is,f</a:t>
            </a:r>
            <a:r>
              <a:rPr lang="hr-HR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.-ciroza</a:t>
            </a:r>
          </a:p>
          <a:p>
            <a:pPr algn="l">
              <a:lnSpc>
                <a:spcPct val="150000"/>
              </a:lnSpc>
            </a:pPr>
            <a:endParaRPr lang="hr-HR" b="0" i="0" dirty="0">
              <a:solidFill>
                <a:srgbClr val="000000"/>
              </a:solidFill>
              <a:effectLst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53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CB4BB3-8E89-81D2-9C3B-F3674BDF8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6874D5-A322-A357-A0D2-C55ACE555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45" y="2087561"/>
            <a:ext cx="11279154" cy="3366815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333333"/>
                </a:solidFill>
                <a:latin typeface="Corbel" panose="020B0503020204020204" pitchFamily="34" charset="0"/>
              </a:rPr>
              <a:t>l</a:t>
            </a:r>
            <a:r>
              <a:rPr lang="hr-HR" sz="2000" b="0" i="0" dirty="0">
                <a:solidFill>
                  <a:srgbClr val="333333"/>
                </a:solidFill>
                <a:effectLst/>
                <a:latin typeface="Corbel" panose="020B0503020204020204" pitchFamily="34" charset="0"/>
              </a:rPr>
              <a:t>atinski jezik temelj je stručnog terminološkog i pojmovnog jezika u medicini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latin typeface="Corbel" panose="020B0503020204020204" pitchFamily="34" charset="0"/>
              </a:rPr>
              <a:t>n</a:t>
            </a:r>
            <a:r>
              <a:rPr lang="hr-HR" sz="2000" b="0" i="0" dirty="0">
                <a:effectLst/>
                <a:latin typeface="Corbel" panose="020B0503020204020204" pitchFamily="34" charset="0"/>
              </a:rPr>
              <a:t>azivi bolesti, njihovi simptomi, anatomska terminologija, nazivi lijekova itd.,  sve su  latinske riječi i ”</a:t>
            </a:r>
            <a:r>
              <a:rPr lang="hr-HR" sz="2000" b="0" i="0" dirty="0" err="1">
                <a:effectLst/>
                <a:latin typeface="Corbel" panose="020B0503020204020204" pitchFamily="34" charset="0"/>
              </a:rPr>
              <a:t>polatinjene</a:t>
            </a:r>
            <a:r>
              <a:rPr lang="hr-HR" sz="2000" b="0" i="0" dirty="0">
                <a:effectLst/>
                <a:latin typeface="Corbel" panose="020B0503020204020204" pitchFamily="34" charset="0"/>
              </a:rPr>
              <a:t>” grčke riječi.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333333"/>
                </a:solidFill>
                <a:latin typeface="Corbel" panose="020B0503020204020204" pitchFamily="34" charset="0"/>
              </a:rPr>
              <a:t>u suvremenoj medicinskoj komunikaciji na nacionalnom jeziku, koristi se gotovo 60% riječi iz latinskog jezika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333333"/>
                </a:solidFill>
                <a:latin typeface="Corbel" panose="020B0503020204020204" pitchFamily="34" charset="0"/>
              </a:rPr>
              <a:t>poznavanje i učenje latinskog jezika neophodno je za svakog medicinskog djelatnika</a:t>
            </a:r>
            <a:endParaRPr lang="hr-HR" sz="2000" dirty="0">
              <a:latin typeface="Corbel" panose="020B0503020204020204" pitchFamily="34" charset="0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8024945-98D3-09A9-B680-3979B8ADF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hr-HR" noProof="0" smtClean="0"/>
              <a:pPr/>
              <a:t>14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893463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2DADB4-CB61-8EF6-5ECB-0788183DF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943" y="2763836"/>
            <a:ext cx="9779182" cy="3366815"/>
          </a:xfrm>
        </p:spPr>
        <p:txBody>
          <a:bodyPr/>
          <a:lstStyle/>
          <a:p>
            <a:r>
              <a:rPr lang="hr-HR" sz="6600" b="1" i="1" dirty="0" err="1">
                <a:latin typeface="Corbel" panose="020B0503020204020204" pitchFamily="34" charset="0"/>
              </a:rPr>
              <a:t>Lingua</a:t>
            </a:r>
            <a:r>
              <a:rPr lang="hr-HR" sz="6600" b="1" i="1" dirty="0">
                <a:latin typeface="Corbel" panose="020B0503020204020204" pitchFamily="34" charset="0"/>
              </a:rPr>
              <a:t> Latina </a:t>
            </a:r>
            <a:r>
              <a:rPr lang="hr-HR" sz="6600" b="1" i="1" dirty="0" err="1">
                <a:latin typeface="Corbel" panose="020B0503020204020204" pitchFamily="34" charset="0"/>
              </a:rPr>
              <a:t>discenda</a:t>
            </a:r>
            <a:r>
              <a:rPr lang="hr-HR" sz="6600" b="1" i="1" dirty="0">
                <a:latin typeface="Corbel" panose="020B0503020204020204" pitchFamily="34" charset="0"/>
              </a:rPr>
              <a:t> </a:t>
            </a:r>
            <a:r>
              <a:rPr lang="hr-HR" sz="6600" b="1" i="1" dirty="0" err="1">
                <a:latin typeface="Corbel" panose="020B0503020204020204" pitchFamily="34" charset="0"/>
              </a:rPr>
              <a:t>est</a:t>
            </a:r>
            <a:endParaRPr lang="hr-HR" sz="6600" b="1" i="1" dirty="0">
              <a:latin typeface="Corbel" panose="020B0503020204020204" pitchFamily="34" charset="0"/>
            </a:endParaRPr>
          </a:p>
          <a:p>
            <a:r>
              <a:rPr lang="hr-HR" sz="2400" b="1" i="1" dirty="0">
                <a:latin typeface="Corbel" panose="020B0503020204020204" pitchFamily="34" charset="0"/>
              </a:rPr>
              <a:t>                                                                                                     </a:t>
            </a:r>
            <a:r>
              <a:rPr lang="hr-HR" sz="2400" dirty="0">
                <a:latin typeface="Corbel" panose="020B0503020204020204" pitchFamily="34" charset="0"/>
              </a:rPr>
              <a:t>(treba učiti latinski jezik)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E42635C-592A-A432-6469-3E836239A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hr-HR" noProof="0" smtClean="0"/>
              <a:pPr/>
              <a:t>15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504682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D1A202-23A3-4F3A-AA92-0172C8D2D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LITERATURA 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7B943E7C-A74D-4CB3-844B-51917C88C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423" y="2406359"/>
            <a:ext cx="10141210" cy="47704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https://www.enciklopedija.hr/clanak/medicina</a:t>
            </a:r>
            <a:endParaRPr lang="hr-HR" dirty="0"/>
          </a:p>
          <a:p>
            <a:pPr marL="34290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https://hr.wikipedia.org/wiki/Medicina</a:t>
            </a:r>
            <a:endParaRPr lang="hr-HR" dirty="0"/>
          </a:p>
          <a:p>
            <a:pPr marL="34290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https://www.youtube.com/watch?v=UzXqCrQvrr0</a:t>
            </a:r>
            <a:endParaRPr lang="hr-HR" dirty="0"/>
          </a:p>
          <a:p>
            <a:pPr marL="34290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https://peskiadmin.ru/hr/latinskii-yazyk-i-osnovy-medicinskoi-ter</a:t>
            </a:r>
            <a:endParaRPr lang="hr-HR" dirty="0"/>
          </a:p>
          <a:p>
            <a:pPr marL="34290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https://womanaz.ru/hr/news-and-trends/an-interesting-story-of-the-origin-of-the-latin-language-in-medicine-latin-in-medical-terminology/</a:t>
            </a:r>
            <a:endParaRPr lang="hr-HR" dirty="0"/>
          </a:p>
          <a:p>
            <a:pPr marL="34290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https://www.scribd.com/document/449634866/medicinski-termini-doc</a:t>
            </a:r>
            <a:endParaRPr lang="hr-HR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hr-HR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hr-HR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hr-HR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hr-HR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B25B7362-01DC-0E4C-9B34-0DF3FD44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hr-HR" smtClean="0"/>
              <a:pPr rtl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5070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493838"/>
            <a:ext cx="7006772" cy="2387600"/>
          </a:xfrm>
        </p:spPr>
        <p:txBody>
          <a:bodyPr rtlCol="0"/>
          <a:lstStyle/>
          <a:p>
            <a:pPr rtl="0"/>
            <a:r>
              <a:rPr lang="hr-HR" dirty="0"/>
              <a:t>HVALA NA PAŽNJI</a:t>
            </a:r>
          </a:p>
        </p:txBody>
      </p:sp>
    </p:spTree>
    <p:extLst>
      <p:ext uri="{BB962C8B-B14F-4D97-AF65-F5344CB8AC3E}">
        <p14:creationId xmlns:p14="http://schemas.microsoft.com/office/powerpoint/2010/main" val="926184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MEDICINA </a:t>
            </a:r>
            <a:r>
              <a:rPr lang="hr-HR" sz="2800" b="0" dirty="0"/>
              <a:t>(</a:t>
            </a:r>
            <a:r>
              <a:rPr lang="hr-HR" sz="2800" b="0" i="0" dirty="0">
                <a:solidFill>
                  <a:srgbClr val="212529"/>
                </a:solidFill>
                <a:effectLst/>
                <a:latin typeface="A Plantin"/>
              </a:rPr>
              <a:t>lat. </a:t>
            </a:r>
            <a:r>
              <a:rPr lang="hr-HR" sz="2800" b="0" i="1" dirty="0">
                <a:solidFill>
                  <a:srgbClr val="000000"/>
                </a:solidFill>
                <a:effectLst/>
                <a:latin typeface="A Plantin"/>
              </a:rPr>
              <a:t>[</a:t>
            </a:r>
            <a:r>
              <a:rPr lang="hr-HR" sz="2800" b="0" i="1" dirty="0" err="1">
                <a:solidFill>
                  <a:srgbClr val="000000"/>
                </a:solidFill>
                <a:effectLst/>
                <a:latin typeface="A Plantin"/>
              </a:rPr>
              <a:t>ars</a:t>
            </a:r>
            <a:r>
              <a:rPr lang="hr-HR" sz="2800" b="0" i="1" dirty="0">
                <a:solidFill>
                  <a:srgbClr val="000000"/>
                </a:solidFill>
                <a:effectLst/>
                <a:latin typeface="A Plantin"/>
              </a:rPr>
              <a:t>] medicina:</a:t>
            </a:r>
            <a:r>
              <a:rPr lang="hr-HR" sz="2800" b="0" i="0" dirty="0">
                <a:solidFill>
                  <a:srgbClr val="212529"/>
                </a:solidFill>
                <a:effectLst/>
                <a:latin typeface="A Plantin"/>
              </a:rPr>
              <a:t> </a:t>
            </a:r>
            <a:r>
              <a:rPr lang="hr-HR" sz="2800" b="0" i="0" dirty="0" err="1">
                <a:solidFill>
                  <a:srgbClr val="212529"/>
                </a:solidFill>
                <a:effectLst/>
                <a:latin typeface="A Plantin"/>
              </a:rPr>
              <a:t>liječništvo</a:t>
            </a:r>
            <a:r>
              <a:rPr lang="hr-HR" sz="2800" b="0" i="0" dirty="0">
                <a:solidFill>
                  <a:srgbClr val="212529"/>
                </a:solidFill>
                <a:effectLst/>
                <a:latin typeface="A Plantin"/>
              </a:rPr>
              <a:t>)</a:t>
            </a:r>
            <a:endParaRPr lang="hr-HR" sz="2800" dirty="0"/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914" y="1834391"/>
            <a:ext cx="9488362" cy="47045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just" rtl="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212529"/>
                </a:solidFill>
                <a:latin typeface="A Plantin"/>
              </a:rPr>
              <a:t>G</a:t>
            </a:r>
            <a:r>
              <a:rPr lang="hr-HR" sz="2400" b="0" i="0" dirty="0">
                <a:solidFill>
                  <a:srgbClr val="212529"/>
                </a:solidFill>
                <a:effectLst/>
                <a:latin typeface="A Plantin"/>
              </a:rPr>
              <a:t>rana ljudske djelatnosti kojoj je cilj liječenje i rehabilitacija bolesnih i očuvanje zdravlja zdravih ljudi, a u širem smislu i svih živih bića.</a:t>
            </a:r>
          </a:p>
          <a:p>
            <a:pPr algn="just" rtl="0">
              <a:lnSpc>
                <a:spcPct val="160000"/>
              </a:lnSpc>
            </a:pPr>
            <a:endParaRPr lang="hr-HR" sz="2400" b="0" i="0" dirty="0">
              <a:solidFill>
                <a:srgbClr val="212529"/>
              </a:solidFill>
              <a:effectLst/>
              <a:latin typeface="A Plantin"/>
            </a:endParaRPr>
          </a:p>
          <a:p>
            <a:pPr marL="457200" indent="-45720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212529"/>
                </a:solidFill>
                <a:latin typeface="A Plantin"/>
              </a:rPr>
              <a:t> </a:t>
            </a:r>
            <a:r>
              <a:rPr lang="hr-HR" sz="2400" i="1" dirty="0">
                <a:solidFill>
                  <a:srgbClr val="212529"/>
                </a:solidFill>
                <a:latin typeface="A Plantin"/>
              </a:rPr>
              <a:t>Medicina:</a:t>
            </a:r>
            <a:endParaRPr lang="hr-HR" sz="2400" dirty="0">
              <a:solidFill>
                <a:srgbClr val="212529"/>
              </a:solidFill>
              <a:latin typeface="A Plantin"/>
            </a:endParaRPr>
          </a:p>
          <a:p>
            <a:pPr algn="just" rtl="0">
              <a:lnSpc>
                <a:spcPct val="150000"/>
              </a:lnSpc>
            </a:pPr>
            <a:r>
              <a:rPr lang="hr-HR" sz="2400" dirty="0">
                <a:solidFill>
                  <a:srgbClr val="212529"/>
                </a:solidFill>
                <a:latin typeface="A Plantin"/>
              </a:rPr>
              <a:t>       od latinske riječi</a:t>
            </a:r>
            <a:r>
              <a:rPr lang="hr-HR" sz="2400" i="1" dirty="0">
                <a:solidFill>
                  <a:srgbClr val="212529"/>
                </a:solidFill>
                <a:latin typeface="A Plantin"/>
              </a:rPr>
              <a:t> </a:t>
            </a:r>
            <a:r>
              <a:rPr lang="hr-HR" sz="2400" i="1" dirty="0" err="1">
                <a:solidFill>
                  <a:srgbClr val="212529"/>
                </a:solidFill>
                <a:latin typeface="A Plantin"/>
              </a:rPr>
              <a:t>remedium</a:t>
            </a:r>
            <a:r>
              <a:rPr lang="hr-HR" sz="2400" i="1" dirty="0">
                <a:solidFill>
                  <a:srgbClr val="212529"/>
                </a:solidFill>
                <a:latin typeface="A Plantin"/>
              </a:rPr>
              <a:t> </a:t>
            </a:r>
            <a:r>
              <a:rPr lang="hr-HR" sz="2400" dirty="0">
                <a:solidFill>
                  <a:srgbClr val="212529"/>
                </a:solidFill>
                <a:latin typeface="A Plantin"/>
              </a:rPr>
              <a:t>(lijek)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i="1" dirty="0">
                <a:solidFill>
                  <a:srgbClr val="212529"/>
                </a:solidFill>
                <a:latin typeface="A Plantin"/>
              </a:rPr>
              <a:t>lat. </a:t>
            </a:r>
            <a:r>
              <a:rPr lang="hr-HR" b="0" i="1" dirty="0">
                <a:solidFill>
                  <a:srgbClr val="212529"/>
                </a:solidFill>
                <a:effectLst/>
                <a:latin typeface="A Plantin"/>
              </a:rPr>
              <a:t> </a:t>
            </a:r>
            <a:r>
              <a:rPr lang="hr-HR" b="0" i="1" dirty="0" err="1">
                <a:solidFill>
                  <a:srgbClr val="212529"/>
                </a:solidFill>
                <a:effectLst/>
                <a:latin typeface="A Plantin"/>
              </a:rPr>
              <a:t>Ars</a:t>
            </a:r>
            <a:r>
              <a:rPr lang="hr-HR" b="0" i="1" dirty="0">
                <a:solidFill>
                  <a:srgbClr val="212529"/>
                </a:solidFill>
                <a:effectLst/>
                <a:latin typeface="A Plantin"/>
              </a:rPr>
              <a:t> medicina </a:t>
            </a:r>
            <a:r>
              <a:rPr lang="hr-HR" b="0" i="0" dirty="0">
                <a:solidFill>
                  <a:srgbClr val="212529"/>
                </a:solidFill>
                <a:effectLst/>
                <a:latin typeface="A Plantin"/>
              </a:rPr>
              <a:t>– umijeće liječenja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212529"/>
                </a:solidFill>
                <a:effectLst/>
                <a:latin typeface="A Plantin"/>
              </a:rPr>
              <a:t>grč. </a:t>
            </a:r>
            <a:r>
              <a:rPr lang="hr-HR" b="0" i="1" dirty="0" err="1">
                <a:solidFill>
                  <a:srgbClr val="202122"/>
                </a:solidFill>
                <a:effectLst/>
                <a:latin typeface="A Plantin"/>
              </a:rPr>
              <a:t>iatriké</a:t>
            </a:r>
            <a:r>
              <a:rPr lang="hr-HR" b="0" i="1" dirty="0">
                <a:solidFill>
                  <a:srgbClr val="202122"/>
                </a:solidFill>
                <a:effectLst/>
                <a:latin typeface="A Plantin"/>
              </a:rPr>
              <a:t> </a:t>
            </a:r>
            <a:r>
              <a:rPr lang="hr-HR" b="0" i="1" dirty="0" err="1">
                <a:solidFill>
                  <a:srgbClr val="202122"/>
                </a:solidFill>
                <a:effectLst/>
                <a:latin typeface="A Plantin"/>
              </a:rPr>
              <a:t>téhne</a:t>
            </a:r>
            <a:r>
              <a:rPr lang="hr-HR" b="0" i="0" dirty="0">
                <a:solidFill>
                  <a:srgbClr val="212529"/>
                </a:solidFill>
                <a:effectLst/>
                <a:latin typeface="A Plantin"/>
              </a:rPr>
              <a:t> – tehnike liječenja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hr-HR" b="0" i="0" dirty="0">
              <a:solidFill>
                <a:srgbClr val="212529"/>
              </a:solidFill>
              <a:effectLst/>
              <a:latin typeface="A Plantin"/>
            </a:endParaRP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hr-HR" smtClean="0"/>
              <a:pPr rtl="0"/>
              <a:t>2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6A79FB6-C0D8-429D-7771-38C6D2629A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44" t="29166" r="29687" b="26945"/>
          <a:stretch/>
        </p:blipFill>
        <p:spPr>
          <a:xfrm>
            <a:off x="8699303" y="3667539"/>
            <a:ext cx="2708055" cy="165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037" y="122702"/>
            <a:ext cx="9779183" cy="1325563"/>
          </a:xfrm>
        </p:spPr>
        <p:txBody>
          <a:bodyPr rtlCol="0"/>
          <a:lstStyle/>
          <a:p>
            <a:pPr rtl="0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POVIJEST MEDICINE</a:t>
            </a:r>
          </a:p>
        </p:txBody>
      </p:sp>
      <p:sp>
        <p:nvSpPr>
          <p:cNvPr id="4" name="Rezervirano mjesto za sadržaj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0" y="2526318"/>
            <a:ext cx="3516295" cy="2828613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endParaRPr lang="hr-HR" dirty="0"/>
          </a:p>
          <a:p>
            <a:pPr rtl="0"/>
            <a:endParaRPr lang="hr-HR" dirty="0"/>
          </a:p>
        </p:txBody>
      </p:sp>
      <p:sp>
        <p:nvSpPr>
          <p:cNvPr id="12" name="Rezervirano mjesto sadržaja 11">
            <a:extLst>
              <a:ext uri="{FF2B5EF4-FFF2-40B4-BE49-F238E27FC236}">
                <a16:creationId xmlns:a16="http://schemas.microsoft.com/office/drawing/2014/main" id="{7BC5F2ED-85C1-3992-3285-3B6C1CF6B4B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2122" y="2526318"/>
            <a:ext cx="2775519" cy="326488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Prva znanstvena medicina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Grčki bog </a:t>
            </a:r>
            <a:r>
              <a:rPr lang="hr-HR" dirty="0" err="1">
                <a:latin typeface="Corbel" panose="020B0503020204020204" pitchFamily="34" charset="0"/>
              </a:rPr>
              <a:t>liječništva</a:t>
            </a:r>
            <a:r>
              <a:rPr lang="hr-HR" dirty="0">
                <a:latin typeface="Corbel" panose="020B0503020204020204" pitchFamily="34" charset="0"/>
              </a:rPr>
              <a:t>- </a:t>
            </a:r>
            <a:r>
              <a:rPr lang="hr-HR" dirty="0" err="1">
                <a:latin typeface="Corbel" panose="020B0503020204020204" pitchFamily="34" charset="0"/>
              </a:rPr>
              <a:t>Asklepije</a:t>
            </a:r>
            <a:r>
              <a:rPr lang="hr-HR" dirty="0">
                <a:latin typeface="Corbel" panose="020B0503020204020204" pitchFamily="34" charset="0"/>
              </a:rPr>
              <a:t> (rimski Eskulap)</a:t>
            </a:r>
          </a:p>
        </p:txBody>
      </p:sp>
      <p:sp>
        <p:nvSpPr>
          <p:cNvPr id="9" name="Rezervirano mjesto za sadržaj 8">
            <a:extLst>
              <a:ext uri="{FF2B5EF4-FFF2-40B4-BE49-F238E27FC236}">
                <a16:creationId xmlns:a16="http://schemas.microsoft.com/office/drawing/2014/main" id="{472FA7B1-CD7F-3646-B44C-91A107A0CBE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35092" y="1868970"/>
            <a:ext cx="3173278" cy="522514"/>
          </a:xfrm>
        </p:spPr>
        <p:txBody>
          <a:bodyPr rtlCol="0"/>
          <a:lstStyle/>
          <a:p>
            <a:pPr rtl="0"/>
            <a:r>
              <a:rPr lang="hr-HR" u="sng" dirty="0">
                <a:latin typeface="Corbel" panose="020B0503020204020204" pitchFamily="34" charset="0"/>
              </a:rPr>
              <a:t>STARA GRČKA</a:t>
            </a:r>
          </a:p>
        </p:txBody>
      </p:sp>
      <p:sp>
        <p:nvSpPr>
          <p:cNvPr id="11" name="Rezervirano mjesto za sadržaj 10">
            <a:extLst>
              <a:ext uri="{FF2B5EF4-FFF2-40B4-BE49-F238E27FC236}">
                <a16:creationId xmlns:a16="http://schemas.microsoft.com/office/drawing/2014/main" id="{48A12450-9474-8A49-BAEB-20C6F51540D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380609" y="4888246"/>
            <a:ext cx="3929715" cy="676148"/>
          </a:xfrm>
        </p:spPr>
        <p:txBody>
          <a:bodyPr rtlCol="0"/>
          <a:lstStyle/>
          <a:p>
            <a:pPr algn="ctr" rtl="0">
              <a:lnSpc>
                <a:spcPct val="150000"/>
              </a:lnSpc>
            </a:pPr>
            <a:r>
              <a:rPr lang="hr-HR" sz="1800" dirty="0" err="1">
                <a:latin typeface="Corbel" panose="020B0503020204020204" pitchFamily="34" charset="0"/>
              </a:rPr>
              <a:t>Asklepijev</a:t>
            </a:r>
            <a:r>
              <a:rPr lang="hr-HR" sz="1800" dirty="0">
                <a:latin typeface="Corbel" panose="020B0503020204020204" pitchFamily="34" charset="0"/>
              </a:rPr>
              <a:t> štap – simbol medicine</a:t>
            </a: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hr-HR" smtClean="0"/>
              <a:pPr rtl="0"/>
              <a:t>3</a:t>
            </a:fld>
            <a:endParaRPr lang="hr-HR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6B3983FE-0EA5-4130-FA60-102FC350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487" y="1793781"/>
            <a:ext cx="2775518" cy="3770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3BF3F025-7D31-958D-D321-C364923DC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85295" y="1868970"/>
            <a:ext cx="1120341" cy="285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08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967" y="0"/>
            <a:ext cx="9779183" cy="1325563"/>
          </a:xfrm>
        </p:spPr>
        <p:txBody>
          <a:bodyPr rtlCol="0"/>
          <a:lstStyle/>
          <a:p>
            <a:pPr rtl="0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POVIJEST MEDICINE</a:t>
            </a:r>
          </a:p>
        </p:txBody>
      </p:sp>
      <p:sp>
        <p:nvSpPr>
          <p:cNvPr id="4" name="Rezervirano mjesto za sadržaj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0" y="2526318"/>
            <a:ext cx="3516295" cy="2828613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endParaRPr lang="hr-HR" dirty="0"/>
          </a:p>
          <a:p>
            <a:pPr rtl="0"/>
            <a:endParaRPr lang="hr-HR" dirty="0"/>
          </a:p>
        </p:txBody>
      </p:sp>
      <p:sp>
        <p:nvSpPr>
          <p:cNvPr id="10" name="Rezervirano mjesto za sadržaj 9">
            <a:extLst>
              <a:ext uri="{FF2B5EF4-FFF2-40B4-BE49-F238E27FC236}">
                <a16:creationId xmlns:a16="http://schemas.microsoft.com/office/drawing/2014/main" id="{585697B7-EBBB-0E4B-AA02-0D3F94821C6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80876" y="1503069"/>
            <a:ext cx="3173278" cy="522514"/>
          </a:xfrm>
        </p:spPr>
        <p:txBody>
          <a:bodyPr rtlCol="0"/>
          <a:lstStyle/>
          <a:p>
            <a:pPr rtl="0"/>
            <a:r>
              <a:rPr lang="hr-HR" sz="2400" b="1" u="sng" dirty="0">
                <a:latin typeface="Corbel" panose="020B0503020204020204" pitchFamily="34" charset="0"/>
              </a:rPr>
              <a:t>V.-IV. st. pr. K</a:t>
            </a: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hr-HR" smtClean="0"/>
              <a:pPr rtl="0"/>
              <a:t>4</a:t>
            </a:fld>
            <a:endParaRPr lang="hr-HR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38EAF916-5130-4C77-D6E4-82A71A38F2D1}"/>
              </a:ext>
            </a:extLst>
          </p:cNvPr>
          <p:cNvSpPr txBox="1"/>
          <p:nvPr/>
        </p:nvSpPr>
        <p:spPr>
          <a:xfrm>
            <a:off x="1071180" y="2218244"/>
            <a:ext cx="4114799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latin typeface="Corbel" panose="020B0503020204020204" pitchFamily="34" charset="0"/>
              </a:rPr>
              <a:t>Hipokrat – otac medicine</a:t>
            </a:r>
          </a:p>
          <a:p>
            <a:pPr lvl="1">
              <a:lnSpc>
                <a:spcPct val="150000"/>
              </a:lnSpc>
            </a:pPr>
            <a:r>
              <a:rPr lang="hr-HR" sz="2000" dirty="0">
                <a:latin typeface="Corbel" panose="020B0503020204020204" pitchFamily="34" charset="0"/>
              </a:rPr>
              <a:t>- Odvojio znanost od magije i praznovjerja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latin typeface="Corbel" panose="020B0503020204020204" pitchFamily="34" charset="0"/>
              </a:rPr>
              <a:t>       - Hipokratova zbirka</a:t>
            </a:r>
          </a:p>
          <a:p>
            <a:pPr lvl="1">
              <a:lnSpc>
                <a:spcPct val="150000"/>
              </a:lnSpc>
            </a:pPr>
            <a:r>
              <a:rPr lang="hr-HR" sz="2000" dirty="0">
                <a:latin typeface="Corbel" panose="020B0503020204020204" pitchFamily="34" charset="0"/>
              </a:rPr>
              <a:t>60 starogrčkih medicinskih dijela</a:t>
            </a: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6ACC6058-A756-F81D-CFFB-57BE0E01A1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63" t="39230" r="16482" b="41250"/>
          <a:stretch/>
        </p:blipFill>
        <p:spPr>
          <a:xfrm>
            <a:off x="7034014" y="4625725"/>
            <a:ext cx="3371850" cy="1338739"/>
          </a:xfrm>
          <a:prstGeom prst="rect">
            <a:avLst/>
          </a:prstGeom>
        </p:spPr>
      </p:pic>
      <p:sp>
        <p:nvSpPr>
          <p:cNvPr id="22" name="Rezervirano mjesto za sadržaj 9">
            <a:extLst>
              <a:ext uri="{FF2B5EF4-FFF2-40B4-BE49-F238E27FC236}">
                <a16:creationId xmlns:a16="http://schemas.microsoft.com/office/drawing/2014/main" id="{363126B2-9CED-0B23-17F1-25B253503CB1}"/>
              </a:ext>
            </a:extLst>
          </p:cNvPr>
          <p:cNvSpPr txBox="1">
            <a:spLocks/>
          </p:cNvSpPr>
          <p:nvPr/>
        </p:nvSpPr>
        <p:spPr>
          <a:xfrm>
            <a:off x="6894171" y="6016398"/>
            <a:ext cx="3965229" cy="522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>
                <a:latin typeface="Lucida Calligraphy" panose="03010101010101010101" pitchFamily="66" charset="0"/>
              </a:rPr>
              <a:t>(najprije ne naštetiti)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D1B71EC-52FE-13F0-B498-036128155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782" y="1377497"/>
            <a:ext cx="4261367" cy="314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47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58" y="638610"/>
            <a:ext cx="8401624" cy="441720"/>
          </a:xfrm>
        </p:spPr>
        <p:txBody>
          <a:bodyPr rtlCol="0"/>
          <a:lstStyle/>
          <a:p>
            <a:pPr rtl="0"/>
            <a:r>
              <a:rPr lang="hr-HR" sz="2800" b="1" i="0" dirty="0">
                <a:solidFill>
                  <a:srgbClr val="8B2323"/>
                </a:solidFill>
                <a:effectLst/>
                <a:latin typeface="Corbel" panose="020B0503020204020204" pitchFamily="34" charset="0"/>
              </a:rPr>
              <a:t>Aulo Kornelije </a:t>
            </a:r>
            <a:r>
              <a:rPr lang="hr-HR" sz="2800" b="1" i="0" dirty="0" err="1">
                <a:solidFill>
                  <a:srgbClr val="8B2323"/>
                </a:solidFill>
                <a:effectLst/>
                <a:latin typeface="Corbel" panose="020B0503020204020204" pitchFamily="34" charset="0"/>
              </a:rPr>
              <a:t>Celzo</a:t>
            </a:r>
            <a:r>
              <a:rPr lang="hr-HR" sz="2800" b="0" i="0" dirty="0">
                <a:solidFill>
                  <a:srgbClr val="212529"/>
                </a:solidFill>
                <a:effectLst/>
                <a:latin typeface="Corbel" panose="020B0503020204020204" pitchFamily="34" charset="0"/>
              </a:rPr>
              <a:t> (lat. </a:t>
            </a:r>
            <a:r>
              <a:rPr lang="hr-HR" sz="2800" b="1" i="0" dirty="0" err="1">
                <a:solidFill>
                  <a:srgbClr val="000080"/>
                </a:solidFill>
                <a:effectLst/>
                <a:latin typeface="Corbel" panose="020B0503020204020204" pitchFamily="34" charset="0"/>
              </a:rPr>
              <a:t>Aulus</a:t>
            </a:r>
            <a:r>
              <a:rPr lang="hr-HR" sz="2800" b="1" i="0" dirty="0">
                <a:solidFill>
                  <a:srgbClr val="00008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hr-HR" sz="2800" b="1" i="0" dirty="0" err="1">
                <a:solidFill>
                  <a:srgbClr val="000080"/>
                </a:solidFill>
                <a:effectLst/>
                <a:latin typeface="Corbel" panose="020B0503020204020204" pitchFamily="34" charset="0"/>
              </a:rPr>
              <a:t>Cornelius</a:t>
            </a:r>
            <a:r>
              <a:rPr lang="hr-HR" sz="2800" b="1" i="0" dirty="0">
                <a:solidFill>
                  <a:srgbClr val="00008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hr-HR" sz="2800" b="1" i="0" dirty="0" err="1">
                <a:solidFill>
                  <a:srgbClr val="000080"/>
                </a:solidFill>
                <a:effectLst/>
                <a:latin typeface="Corbel" panose="020B0503020204020204" pitchFamily="34" charset="0"/>
              </a:rPr>
              <a:t>Celsus</a:t>
            </a:r>
            <a:r>
              <a:rPr lang="hr-HR" sz="2800" b="0" i="0" dirty="0">
                <a:effectLst/>
                <a:latin typeface="Corbel" panose="020B0503020204020204" pitchFamily="34" charset="0"/>
              </a:rPr>
              <a:t>)</a:t>
            </a:r>
            <a:endParaRPr lang="hr-HR" sz="2800" b="0" dirty="0">
              <a:latin typeface="Corbel" panose="020B0503020204020204" pitchFamily="34" charset="0"/>
            </a:endParaRP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987CCF58-9B83-4A4F-8CA9-3D9C9BB7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hr-HR" smtClean="0"/>
              <a:pPr rtl="0"/>
              <a:t>5</a:t>
            </a:fld>
            <a:endParaRPr lang="hr-HR"/>
          </a:p>
        </p:txBody>
      </p:sp>
      <p:sp>
        <p:nvSpPr>
          <p:cNvPr id="22" name="Rezervirano mjesto za tekst 35">
            <a:extLst>
              <a:ext uri="{FF2B5EF4-FFF2-40B4-BE49-F238E27FC236}">
                <a16:creationId xmlns:a16="http://schemas.microsoft.com/office/drawing/2014/main" id="{31CCC495-5B75-9768-AFF3-849F0B831933}"/>
              </a:ext>
            </a:extLst>
          </p:cNvPr>
          <p:cNvSpPr txBox="1">
            <a:spLocks/>
          </p:cNvSpPr>
          <p:nvPr/>
        </p:nvSpPr>
        <p:spPr>
          <a:xfrm>
            <a:off x="687058" y="897162"/>
            <a:ext cx="8494264" cy="15204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Corbel" panose="020B05030202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0" dirty="0">
                <a:latin typeface="Corbel" panose="020B0503020204020204" pitchFamily="34" charset="0"/>
              </a:rPr>
              <a:t>Rimski enciklopedist (I. st.)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0" dirty="0">
                <a:latin typeface="Corbel" panose="020B0503020204020204" pitchFamily="34" charset="0"/>
              </a:rPr>
              <a:t>Napisao enciklopedijsko djelo u 6 svezaka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0" dirty="0">
                <a:latin typeface="Corbel" panose="020B0503020204020204" pitchFamily="34" charset="0"/>
              </a:rPr>
              <a:t>Jedan dio posvećen medicini (prvo značajno djelo o medicini na latinskom jeziku)</a:t>
            </a:r>
          </a:p>
        </p:txBody>
      </p:sp>
      <p:pic>
        <p:nvPicPr>
          <p:cNvPr id="23" name="Slika 22">
            <a:extLst>
              <a:ext uri="{FF2B5EF4-FFF2-40B4-BE49-F238E27FC236}">
                <a16:creationId xmlns:a16="http://schemas.microsoft.com/office/drawing/2014/main" id="{5D9C5D72-A0E8-ED24-95F8-4B49EAE05E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2527" t="5714" r="3348" b="4653"/>
          <a:stretch/>
        </p:blipFill>
        <p:spPr>
          <a:xfrm>
            <a:off x="2181157" y="2676164"/>
            <a:ext cx="5246009" cy="3476943"/>
          </a:xfrm>
          <a:prstGeom prst="rect">
            <a:avLst/>
          </a:prstGeom>
        </p:spPr>
      </p:pic>
      <p:sp>
        <p:nvSpPr>
          <p:cNvPr id="25" name="TekstniOkvir 24">
            <a:extLst>
              <a:ext uri="{FF2B5EF4-FFF2-40B4-BE49-F238E27FC236}">
                <a16:creationId xmlns:a16="http://schemas.microsoft.com/office/drawing/2014/main" id="{258FA877-1902-83CB-A3D6-40D61A45A402}"/>
              </a:ext>
            </a:extLst>
          </p:cNvPr>
          <p:cNvSpPr txBox="1"/>
          <p:nvPr/>
        </p:nvSpPr>
        <p:spPr>
          <a:xfrm>
            <a:off x="1839093" y="6256604"/>
            <a:ext cx="6097554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hr-HR" b="1" dirty="0">
                <a:latin typeface="Corbel" panose="020B0503020204020204" pitchFamily="34" charset="0"/>
              </a:rPr>
              <a:t>Osam knjiga o medicini (lat. </a:t>
            </a:r>
            <a:r>
              <a:rPr lang="es-ES" b="1" i="1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De re medica libri octo</a:t>
            </a:r>
            <a:r>
              <a:rPr lang="hr-HR" b="1" i="1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)</a:t>
            </a:r>
            <a:endParaRPr lang="hr-HR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690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297" y="1041400"/>
            <a:ext cx="7188305" cy="2387600"/>
          </a:xfrm>
        </p:spPr>
        <p:txBody>
          <a:bodyPr rtlCol="0"/>
          <a:lstStyle/>
          <a:p>
            <a:pPr rtl="0"/>
            <a:r>
              <a:rPr lang="it-IT" sz="4800" i="1" dirty="0">
                <a:effectLst/>
                <a:latin typeface="Corbel" panose="020B0503020204020204" pitchFamily="34" charset="0"/>
              </a:rPr>
              <a:t>Non est medicina sine lingua Latina</a:t>
            </a:r>
            <a:endParaRPr lang="hr-HR" sz="4800" i="1" dirty="0">
              <a:latin typeface="Corbel" panose="020B0503020204020204" pitchFamily="34" charset="0"/>
            </a:endParaRPr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674" y="3837655"/>
            <a:ext cx="7188305" cy="14061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hr-HR" dirty="0"/>
              <a:t>(Nema medicine bez latinskog jezika)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MEDICINSKO NAZIVLJE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070" y="2653167"/>
            <a:ext cx="8424377" cy="34364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hr-HR" dirty="0"/>
              <a:t>Medicinski rječnici imaju između 50 000 i 100 000 naziva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hr-HR" dirty="0"/>
              <a:t>Pariški anatomski imenik -</a:t>
            </a:r>
            <a:r>
              <a:rPr lang="hr-HR" i="1" dirty="0">
                <a:latin typeface="Corbel" panose="020B0503020204020204" pitchFamily="34" charset="0"/>
              </a:rPr>
              <a:t> </a:t>
            </a:r>
            <a:r>
              <a:rPr lang="hr-HR" i="1" dirty="0" err="1">
                <a:effectLst/>
                <a:latin typeface="Corbel" panose="020B0503020204020204" pitchFamily="34" charset="0"/>
              </a:rPr>
              <a:t>Parisiensia</a:t>
            </a:r>
            <a:r>
              <a:rPr lang="hr-HR" i="1" dirty="0">
                <a:effectLst/>
                <a:latin typeface="Corbel" panose="020B0503020204020204" pitchFamily="34" charset="0"/>
              </a:rPr>
              <a:t> </a:t>
            </a:r>
            <a:r>
              <a:rPr lang="hr-HR" i="1" dirty="0" err="1">
                <a:effectLst/>
                <a:latin typeface="Corbel" panose="020B0503020204020204" pitchFamily="34" charset="0"/>
              </a:rPr>
              <a:t>Nomina</a:t>
            </a:r>
            <a:r>
              <a:rPr lang="hr-HR" i="1" dirty="0">
                <a:effectLst/>
                <a:latin typeface="Corbel" panose="020B0503020204020204" pitchFamily="34" charset="0"/>
              </a:rPr>
              <a:t> </a:t>
            </a:r>
            <a:r>
              <a:rPr lang="hr-HR" i="1" dirty="0" err="1">
                <a:effectLst/>
                <a:latin typeface="Corbel" panose="020B0503020204020204" pitchFamily="34" charset="0"/>
              </a:rPr>
              <a:t>Anatomica</a:t>
            </a:r>
            <a:r>
              <a:rPr lang="hr-HR" i="1" dirty="0">
                <a:effectLst/>
                <a:latin typeface="Corbel" panose="020B0503020204020204" pitchFamily="34" charset="0"/>
              </a:rPr>
              <a:t> (PNA</a:t>
            </a:r>
            <a:r>
              <a:rPr lang="hr-HR" dirty="0"/>
              <a:t>) - 5640 naziva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hr-HR" dirty="0"/>
              <a:t>Anatomija (grč. </a:t>
            </a:r>
            <a:r>
              <a:rPr lang="hr-HR" b="0" i="1" dirty="0" err="1">
                <a:effectLst/>
                <a:latin typeface="Arial" panose="020B0604020202020204" pitchFamily="34" charset="0"/>
              </a:rPr>
              <a:t>anatemnein</a:t>
            </a:r>
            <a:r>
              <a:rPr lang="hr-HR" b="0" i="0" dirty="0">
                <a:effectLst/>
                <a:latin typeface="Arial" panose="020B0604020202020204" pitchFamily="34" charset="0"/>
              </a:rPr>
              <a:t> = sjeći, rezati / lat. </a:t>
            </a:r>
            <a:r>
              <a:rPr lang="hr-HR" i="1" dirty="0" err="1"/>
              <a:t>a</a:t>
            </a:r>
            <a:r>
              <a:rPr lang="hr-HR" b="0" i="1" dirty="0" err="1">
                <a:effectLst/>
                <a:latin typeface="Arial" panose="020B0604020202020204" pitchFamily="34" charset="0"/>
              </a:rPr>
              <a:t>natomia</a:t>
            </a:r>
            <a:r>
              <a:rPr lang="hr-HR" b="0" i="0" dirty="0">
                <a:effectLst/>
                <a:latin typeface="Arial" panose="020B0604020202020204" pitchFamily="34" charset="0"/>
              </a:rPr>
              <a:t>)</a:t>
            </a:r>
            <a:endParaRPr lang="hr-HR" dirty="0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hr-HR" smtClean="0"/>
              <a:pPr rtl="0"/>
              <a:t>7</a:t>
            </a:fld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BB026D1-04F2-B730-76C3-E34A6FFC9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447" y="2289274"/>
            <a:ext cx="2105803" cy="331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80409A-0A27-BC1B-3BC4-6249C7C21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1" y="199336"/>
            <a:ext cx="9779183" cy="1325563"/>
          </a:xfrm>
        </p:spPr>
        <p:txBody>
          <a:bodyPr/>
          <a:lstStyle/>
          <a:p>
            <a:r>
              <a:rPr lang="hr-H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MEDICINSKA TERMINOLOGIJA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0EAC99-82C6-D077-BE1C-C75EF6427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8" y="2526318"/>
            <a:ext cx="3218688" cy="189639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Svi anatomski pojmovi su uglavnom na latinskom jeziku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err="1">
                <a:latin typeface="Corbel" panose="020B0503020204020204" pitchFamily="34" charset="0"/>
              </a:rPr>
              <a:t>Anatomisti</a:t>
            </a:r>
            <a:r>
              <a:rPr lang="hr-HR" dirty="0">
                <a:latin typeface="Corbel" panose="020B0503020204020204" pitchFamily="34" charset="0"/>
              </a:rPr>
              <a:t> - sadržaj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Latinisti – pojam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dirty="0">
              <a:latin typeface="Corbel" panose="020B0503020204020204" pitchFamily="34" charset="0"/>
            </a:endParaRP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BA4E689-E23C-C14E-B56F-8C0C5545DFB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Grčko-latinski pojmovi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Čine glavni dio medicinskog jezika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2EB3CD74-3EFA-4712-A9C0-11BD09B2C02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704178"/>
          </a:xfrm>
        </p:spPr>
        <p:txBody>
          <a:bodyPr/>
          <a:lstStyle/>
          <a:p>
            <a:r>
              <a:rPr lang="hr-HR" sz="2000" dirty="0">
                <a:latin typeface="Corbel" panose="020B0503020204020204" pitchFamily="34" charset="0"/>
              </a:rPr>
              <a:t>Anatomska terminologija</a:t>
            </a: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A5121F0A-9002-7246-5910-1221C38A8ACA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hr-HR" sz="2000" dirty="0">
                <a:latin typeface="Corbel" panose="020B0503020204020204" pitchFamily="34" charset="0"/>
              </a:rPr>
              <a:t>Klinička terminologija</a:t>
            </a:r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D4A83F2B-DD49-FFDE-4784-38A0DFC412F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Grčko –latinski pojmovi od kojih se tvore nazivi za lijekove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Corbel" panose="020B0503020204020204" pitchFamily="34" charset="0"/>
              </a:rPr>
              <a:t>Nazivi daju informacije o načinu djelovanja, sastavu i dr.</a:t>
            </a:r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BE8D5D30-CF0F-7323-9449-0D50EFDB95B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341884" cy="522514"/>
          </a:xfrm>
        </p:spPr>
        <p:txBody>
          <a:bodyPr/>
          <a:lstStyle/>
          <a:p>
            <a:r>
              <a:rPr lang="hr-HR" sz="2000" dirty="0">
                <a:latin typeface="Corbel" panose="020B0503020204020204" pitchFamily="34" charset="0"/>
              </a:rPr>
              <a:t>Farmaceutska terminologija</a:t>
            </a:r>
          </a:p>
        </p:txBody>
      </p:sp>
      <p:sp>
        <p:nvSpPr>
          <p:cNvPr id="11" name="Rezervirano mjesto broja slajda 10">
            <a:extLst>
              <a:ext uri="{FF2B5EF4-FFF2-40B4-BE49-F238E27FC236}">
                <a16:creationId xmlns:a16="http://schemas.microsoft.com/office/drawing/2014/main" id="{D349594A-22C9-576D-5DD2-C358E04D0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hr-HR" noProof="0" smtClean="0"/>
              <a:pPr/>
              <a:t>8</a:t>
            </a:fld>
            <a:endParaRPr lang="hr-HR" noProof="0"/>
          </a:p>
        </p:txBody>
      </p:sp>
      <p:pic>
        <p:nvPicPr>
          <p:cNvPr id="1026" name="Picture 2" descr="Biceps brachii muscle: Origin, insertion, action | Kenhub">
            <a:extLst>
              <a:ext uri="{FF2B5EF4-FFF2-40B4-BE49-F238E27FC236}">
                <a16:creationId xmlns:a16="http://schemas.microsoft.com/office/drawing/2014/main" id="{C9A5F04C-6276-0E21-BB3A-584B64573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5" b="5794"/>
          <a:stretch/>
        </p:blipFill>
        <p:spPr bwMode="auto">
          <a:xfrm>
            <a:off x="4539993" y="4331683"/>
            <a:ext cx="1892970" cy="18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A2FEBECE-4725-BDB5-2010-434F0D81E3DE}"/>
              </a:ext>
            </a:extLst>
          </p:cNvPr>
          <p:cNvSpPr txBox="1"/>
          <p:nvPr/>
        </p:nvSpPr>
        <p:spPr>
          <a:xfrm>
            <a:off x="6414219" y="5016025"/>
            <a:ext cx="38401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i="1" dirty="0" err="1">
                <a:latin typeface="Corbel" panose="020B0503020204020204" pitchFamily="34" charset="0"/>
              </a:rPr>
              <a:t>Musculus</a:t>
            </a:r>
            <a:r>
              <a:rPr lang="hr-HR" b="1" i="1" dirty="0">
                <a:latin typeface="Corbel" panose="020B0503020204020204" pitchFamily="34" charset="0"/>
              </a:rPr>
              <a:t> biceps </a:t>
            </a:r>
            <a:r>
              <a:rPr lang="hr-HR" b="1" i="1" dirty="0" err="1">
                <a:latin typeface="Corbel" panose="020B0503020204020204" pitchFamily="34" charset="0"/>
              </a:rPr>
              <a:t>brahii</a:t>
            </a:r>
            <a:r>
              <a:rPr lang="hr-HR" b="1" i="1" dirty="0">
                <a:latin typeface="Corbel" panose="020B0503020204020204" pitchFamily="34" charset="0"/>
              </a:rPr>
              <a:t> </a:t>
            </a:r>
          </a:p>
          <a:p>
            <a:r>
              <a:rPr lang="hr-HR" i="1" dirty="0" err="1">
                <a:latin typeface="Corbel" panose="020B0503020204020204" pitchFamily="34" charset="0"/>
              </a:rPr>
              <a:t>musculus</a:t>
            </a:r>
            <a:r>
              <a:rPr lang="hr-HR" i="1" dirty="0">
                <a:latin typeface="Corbel" panose="020B0503020204020204" pitchFamily="34" charset="0"/>
              </a:rPr>
              <a:t> – </a:t>
            </a:r>
            <a:r>
              <a:rPr lang="hr-HR" dirty="0">
                <a:latin typeface="Corbel" panose="020B0503020204020204" pitchFamily="34" charset="0"/>
              </a:rPr>
              <a:t>mišić</a:t>
            </a:r>
          </a:p>
          <a:p>
            <a:r>
              <a:rPr lang="hr-HR" i="1" dirty="0">
                <a:latin typeface="Corbel" panose="020B0503020204020204" pitchFamily="34" charset="0"/>
              </a:rPr>
              <a:t>biceps – </a:t>
            </a:r>
            <a:r>
              <a:rPr lang="hr-HR" dirty="0">
                <a:latin typeface="Corbel" panose="020B0503020204020204" pitchFamily="34" charset="0"/>
              </a:rPr>
              <a:t>dvoglavi</a:t>
            </a:r>
          </a:p>
          <a:p>
            <a:r>
              <a:rPr lang="hr-HR" i="1" dirty="0" err="1">
                <a:latin typeface="Corbel" panose="020B0503020204020204" pitchFamily="34" charset="0"/>
              </a:rPr>
              <a:t>brahii</a:t>
            </a:r>
            <a:r>
              <a:rPr lang="hr-HR" i="1" dirty="0">
                <a:latin typeface="Corbel" panose="020B0503020204020204" pitchFamily="34" charset="0"/>
              </a:rPr>
              <a:t> –  </a:t>
            </a:r>
            <a:r>
              <a:rPr lang="hr-HR" dirty="0">
                <a:latin typeface="Corbel" panose="020B0503020204020204" pitchFamily="34" charset="0"/>
              </a:rPr>
              <a:t>položaj</a:t>
            </a:r>
            <a:r>
              <a:rPr lang="hr-HR" i="1" dirty="0">
                <a:latin typeface="Corbel" panose="020B0503020204020204" pitchFamily="34" charset="0"/>
              </a:rPr>
              <a:t> (</a:t>
            </a:r>
            <a:r>
              <a:rPr lang="hr-HR" dirty="0">
                <a:latin typeface="Corbel" panose="020B0503020204020204" pitchFamily="34" charset="0"/>
              </a:rPr>
              <a:t>nadlaktična kost)</a:t>
            </a:r>
          </a:p>
        </p:txBody>
      </p:sp>
    </p:spTree>
    <p:extLst>
      <p:ext uri="{BB962C8B-B14F-4D97-AF65-F5344CB8AC3E}">
        <p14:creationId xmlns:p14="http://schemas.microsoft.com/office/powerpoint/2010/main" val="559691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816" y="319088"/>
            <a:ext cx="9779183" cy="906463"/>
          </a:xfrm>
        </p:spPr>
        <p:txBody>
          <a:bodyPr rtlCol="0"/>
          <a:lstStyle/>
          <a:p>
            <a:pPr rtl="0"/>
            <a:r>
              <a:rPr lang="hr-HR" dirty="0"/>
              <a:t>ANATOMIJA </a:t>
            </a:r>
            <a:r>
              <a:rPr lang="hr-HR" b="0" dirty="0"/>
              <a:t>– latinski nazivi</a:t>
            </a:r>
          </a:p>
        </p:txBody>
      </p:sp>
      <p:sp>
        <p:nvSpPr>
          <p:cNvPr id="9" name="Rezervirano mjesto za broj slajda 8">
            <a:extLst>
              <a:ext uri="{FF2B5EF4-FFF2-40B4-BE49-F238E27FC236}">
                <a16:creationId xmlns:a16="http://schemas.microsoft.com/office/drawing/2014/main" id="{6FD448B0-743E-0045-8131-69B4EEC58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hr-HR" smtClean="0"/>
              <a:pPr rtl="0"/>
              <a:t>9</a:t>
            </a:fld>
            <a:endParaRPr lang="hr-HR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9043CAA3-61B3-6380-432A-4A5195CC15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07" b="5914"/>
          <a:stretch/>
        </p:blipFill>
        <p:spPr>
          <a:xfrm>
            <a:off x="2064996" y="1225551"/>
            <a:ext cx="7574303" cy="563244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03896F8B-565B-1617-D7E7-A79320E09F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226" r="12360" b="88978"/>
          <a:stretch/>
        </p:blipFill>
        <p:spPr>
          <a:xfrm>
            <a:off x="8986836" y="1403273"/>
            <a:ext cx="1304926" cy="58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257829_TF45331398_Win32" id="{EDC78D6A-C742-416C-B157-2A0C65D76AC2}" vid="{CF53801B-00CC-4CDE-8C65-8C5A71A88D32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5BAB77-79E1-4739-AA51-10C9079186D6}">
  <ds:schemaRefs>
    <ds:schemaRef ds:uri="71af3243-3dd4-4a8d-8c0d-dd76da1f02a5"/>
    <ds:schemaRef ds:uri="http://purl.org/dc/terms/"/>
    <ds:schemaRef ds:uri="http://schemas.microsoft.com/office/2006/metadata/properties"/>
    <ds:schemaRef ds:uri="http://purl.org/dc/dcmitype/"/>
    <ds:schemaRef ds:uri="230e9df3-be65-4c73-a93b-d1236ebd677e"/>
    <ds:schemaRef ds:uri="http://purl.org/dc/elements/1.1/"/>
    <ds:schemaRef ds:uri="http://schemas.microsoft.com/office/2006/documentManagement/types"/>
    <ds:schemaRef ds:uri="16c05727-aa75-4e4a-9b5f-8a80a1165891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A615295-94F6-4CE2-A1B1-6B7E1DAA5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840</Words>
  <Application>Microsoft Office PowerPoint</Application>
  <PresentationFormat>Široki zaslon</PresentationFormat>
  <Paragraphs>149</Paragraphs>
  <Slides>17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5" baseType="lpstr">
      <vt:lpstr>A Plantin</vt:lpstr>
      <vt:lpstr>Arial</vt:lpstr>
      <vt:lpstr>Calibri</vt:lpstr>
      <vt:lpstr>Corbel</vt:lpstr>
      <vt:lpstr>ff1</vt:lpstr>
      <vt:lpstr>Lucida Calligraphy</vt:lpstr>
      <vt:lpstr>Tenorite</vt:lpstr>
      <vt:lpstr>Tema sustava Office</vt:lpstr>
      <vt:lpstr>LATINSKI JEZIK  U MEDICINI</vt:lpstr>
      <vt:lpstr>MEDICINA (lat. [ars] medicina: liječništvo)</vt:lpstr>
      <vt:lpstr>POVIJEST MEDICINE</vt:lpstr>
      <vt:lpstr>POVIJEST MEDICINE</vt:lpstr>
      <vt:lpstr>Aulo Kornelije Celzo (lat. Aulus Cornelius Celsus)</vt:lpstr>
      <vt:lpstr>Non est medicina sine lingua Latina</vt:lpstr>
      <vt:lpstr>MEDICINSKO NAZIVLJE</vt:lpstr>
      <vt:lpstr>MEDICINSKA TERMINOLOGIJA</vt:lpstr>
      <vt:lpstr>ANATOMIJA – latinski nazivi</vt:lpstr>
      <vt:lpstr>ULOGA LATINSKOG JEZIKA</vt:lpstr>
      <vt:lpstr>SUVREMENI NAZIVI LATINSKOG PODRIJETLA</vt:lpstr>
      <vt:lpstr>TVORBA IZVEDENICA LATINSKIH NAZIVA  </vt:lpstr>
      <vt:lpstr>MEDICINSKI TERMINI</vt:lpstr>
      <vt:lpstr>ZAKLJUČAK</vt:lpstr>
      <vt:lpstr>PowerPoint prezentacija</vt:lpstr>
      <vt:lpstr>LITERATURA 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LATINSKI JEZIK  U MEDICINI</dc:title>
  <dc:creator>F-tours instalacija</dc:creator>
  <cp:lastModifiedBy>Bruna  Grubušić</cp:lastModifiedBy>
  <cp:revision>5</cp:revision>
  <dcterms:created xsi:type="dcterms:W3CDTF">2024-03-24T13:07:46Z</dcterms:created>
  <dcterms:modified xsi:type="dcterms:W3CDTF">2024-04-08T10:13:06Z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